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7597775" cy="53292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1679"/>
        <p:guide pos="2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3F2C-1FE9-485E-AAAA-A4536389C7E6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685800"/>
            <a:ext cx="4886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5E1EE-7BCD-45A1-B01A-7A51365E7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43204" y="1065848"/>
            <a:ext cx="6523956" cy="1421130"/>
          </a:xfrm>
          <a:ln>
            <a:noFill/>
          </a:ln>
        </p:spPr>
        <p:txBody>
          <a:bodyPr vert="horz" tIns="0" rIns="1477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43203" y="2508842"/>
            <a:ext cx="6526489" cy="1361916"/>
          </a:xfrm>
        </p:spPr>
        <p:txBody>
          <a:bodyPr lIns="0" rIns="14773"/>
          <a:lstStyle>
            <a:lvl1pPr marL="0" marR="36933" indent="0" algn="r">
              <a:buNone/>
              <a:defRPr>
                <a:solidFill>
                  <a:schemeClr val="tx1"/>
                </a:solidFill>
              </a:defRPr>
            </a:lvl1pPr>
            <a:lvl2pPr marL="369326" indent="0" algn="ctr">
              <a:buNone/>
            </a:lvl2pPr>
            <a:lvl3pPr marL="738652" indent="0" algn="ctr">
              <a:buNone/>
            </a:lvl3pPr>
            <a:lvl4pPr marL="1107978" indent="0" algn="ctr">
              <a:buNone/>
            </a:lvl4pPr>
            <a:lvl5pPr marL="1477305" indent="0" algn="ctr">
              <a:buNone/>
            </a:lvl5pPr>
            <a:lvl6pPr marL="1846631" indent="0" algn="ctr">
              <a:buNone/>
            </a:lvl6pPr>
            <a:lvl7pPr marL="2215957" indent="0" algn="ctr">
              <a:buNone/>
            </a:lvl7pPr>
            <a:lvl8pPr marL="2585283" indent="0" algn="ctr">
              <a:buNone/>
            </a:lvl8pPr>
            <a:lvl9pPr marL="29546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08387" y="710566"/>
            <a:ext cx="1709499" cy="404997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889" y="710566"/>
            <a:ext cx="5001869" cy="404997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1" y="1023214"/>
            <a:ext cx="6458109" cy="10587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671" y="2101750"/>
            <a:ext cx="6458109" cy="1173172"/>
          </a:xfrm>
        </p:spPr>
        <p:txBody>
          <a:bodyPr lIns="36933" rIns="36933"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547135"/>
            <a:ext cx="6837998" cy="88820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889" y="1492066"/>
            <a:ext cx="3355684" cy="344624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2202" y="1492066"/>
            <a:ext cx="3355684" cy="3446241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547135"/>
            <a:ext cx="6837998" cy="888206"/>
          </a:xfrm>
        </p:spPr>
        <p:txBody>
          <a:bodyPr tIns="36933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889" y="1441683"/>
            <a:ext cx="3357003" cy="512371"/>
          </a:xfrm>
        </p:spPr>
        <p:txBody>
          <a:bodyPr lIns="36933" tIns="0" rIns="36933" bIns="0" anchor="ctr">
            <a:noAutofit/>
          </a:bodyPr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59565" y="1445187"/>
            <a:ext cx="3358322" cy="508868"/>
          </a:xfrm>
        </p:spPr>
        <p:txBody>
          <a:bodyPr lIns="36933" tIns="0" rIns="36933" bIns="0" anchor="ctr"/>
          <a:lstStyle>
            <a:lvl1pPr marL="0" indent="0">
              <a:buNone/>
              <a:defRPr sz="1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9889" y="1954054"/>
            <a:ext cx="3357003" cy="2988445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59565" y="1954054"/>
            <a:ext cx="3358322" cy="2988445"/>
          </a:xfrm>
        </p:spPr>
        <p:txBody>
          <a:bodyPr tIns="0"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547135"/>
            <a:ext cx="6901312" cy="888206"/>
          </a:xfrm>
        </p:spPr>
        <p:txBody>
          <a:bodyPr vert="horz" tIns="3693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33" y="399694"/>
            <a:ext cx="2279333" cy="90301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9833" y="1302703"/>
            <a:ext cx="2279333" cy="3552825"/>
          </a:xfrm>
        </p:spPr>
        <p:txBody>
          <a:bodyPr lIns="14773" rIns="14773"/>
          <a:lstStyle>
            <a:lvl1pPr marL="0" indent="0" algn="l">
              <a:buNone/>
              <a:defRPr sz="11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700"/>
            </a:lvl4pPr>
            <a:lvl5pPr indent="0" algn="l">
              <a:buNone/>
              <a:defRPr sz="7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70519" y="1302703"/>
            <a:ext cx="4247367" cy="3552825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630433" y="861068"/>
            <a:ext cx="4368721" cy="319754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65" tIns="36933" rIns="73865" bIns="3693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650657" y="4164988"/>
            <a:ext cx="129162" cy="12079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65" tIns="36933" rIns="73865" bIns="3693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18" y="914624"/>
            <a:ext cx="1838662" cy="1229829"/>
          </a:xfrm>
        </p:spPr>
        <p:txBody>
          <a:bodyPr vert="horz" lIns="36933" tIns="36933" rIns="36933" bIns="36933" anchor="b"/>
          <a:lstStyle>
            <a:lvl1pPr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6518" y="2198202"/>
            <a:ext cx="1836129" cy="1693513"/>
          </a:xfrm>
        </p:spPr>
        <p:txBody>
          <a:bodyPr lIns="51706" rIns="36933" bIns="36933" anchor="t"/>
          <a:lstStyle>
            <a:lvl1pPr marL="0" indent="0" algn="l">
              <a:spcBef>
                <a:spcPts val="202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1368" y="4939414"/>
            <a:ext cx="506518" cy="2837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896355" y="932125"/>
            <a:ext cx="3836876" cy="305543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915" y="4519983"/>
            <a:ext cx="7613604" cy="8092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865" tIns="36933" rIns="73865" bIns="369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640601" y="4833323"/>
            <a:ext cx="3957174" cy="4959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865" tIns="36933" rIns="73865" bIns="369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915" y="-5552"/>
            <a:ext cx="7613604" cy="80925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865" tIns="36933" rIns="73865" bIns="369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640601" y="-5551"/>
            <a:ext cx="3957174" cy="4959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865" tIns="36933" rIns="73865" bIns="3693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9889" y="547135"/>
            <a:ext cx="6837998" cy="888206"/>
          </a:xfrm>
          <a:prstGeom prst="rect">
            <a:avLst/>
          </a:prstGeom>
        </p:spPr>
        <p:txBody>
          <a:bodyPr vert="horz" lIns="0" tIns="36933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79889" y="1504030"/>
            <a:ext cx="6837998" cy="3410712"/>
          </a:xfrm>
          <a:prstGeom prst="rect">
            <a:avLst/>
          </a:prstGeom>
        </p:spPr>
        <p:txBody>
          <a:bodyPr vert="horz" lIns="73865" tIns="36933" rIns="73865" bIns="3693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79889" y="4939414"/>
            <a:ext cx="1772814" cy="2837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216018" y="4939414"/>
            <a:ext cx="2785851" cy="2837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584738" y="4939414"/>
            <a:ext cx="633148" cy="2837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5801" y="157288"/>
            <a:ext cx="7628143" cy="504501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1596" indent="-22159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057" indent="-19943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38652" indent="-19943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60248" indent="-16989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1844" indent="-16989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03439" indent="-1698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51170" indent="-1477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72766" indent="-147730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4361" indent="-1477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69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386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07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77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46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15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852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54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pp74.ru/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hyperlink" Target="http://www.tpprf.ru/ru/ttpp/ural/chl/mail@tpp74.ru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1.jpeg"/><Relationship Id="rId10" Type="http://schemas.openxmlformats.org/officeDocument/2006/relationships/hyperlink" Target="http://www.mrsk-ural.ru/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secr@che.mrsk-ural.ru" TargetMode="External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999" y="1008435"/>
            <a:ext cx="2790776" cy="180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007" y="2520603"/>
            <a:ext cx="2718768" cy="183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7" y="1008435"/>
            <a:ext cx="1368152" cy="233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3359" y="14433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Энергостроительные бригады Урала вновь сразятся в профессиональном мастерстве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0975" y="3817441"/>
            <a:ext cx="3006800" cy="151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8887" y="2736627"/>
            <a:ext cx="1381482" cy="259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70495" y="3888755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Южно-Уральская торгово-промышленная палата</a:t>
            </a:r>
          </a:p>
          <a:p>
            <a:pPr algn="ctr"/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Адрес: Россия , 454080 , г. Челябинск, ул. Сони Кривой, д. 56</a:t>
            </a:r>
          </a:p>
          <a:p>
            <a:pPr algn="ctr"/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Телефон: (351) 266-18-16</a:t>
            </a:r>
          </a:p>
          <a:p>
            <a:pPr algn="ctr"/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Факс: (351) 265-41-32</a:t>
            </a:r>
          </a:p>
          <a:p>
            <a:pPr algn="ctr"/>
            <a:r>
              <a:rPr lang="ru-RU" sz="105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E-mail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 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7"/>
              </a:rPr>
              <a:t>mail@tpp74.ru</a:t>
            </a:r>
            <a:endParaRPr lang="ru-RU" sz="105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105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Web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 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8"/>
              </a:rPr>
              <a:t>http://www.tpp74.ru/</a:t>
            </a:r>
            <a:endParaRPr lang="ru-RU" sz="105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70495" y="2736627"/>
            <a:ext cx="3384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Филиал ОАО "МРСК Урала" - "</a:t>
            </a:r>
            <a:r>
              <a:rPr lang="ru-RU" sz="105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Челябэнерго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</a:p>
          <a:p>
            <a:pPr algn="ctr"/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Адрес: 454000, г. Челябинск, пл. Революции, 5.</a:t>
            </a:r>
            <a:b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Телефон приёмной: (351) 267-83-59</a:t>
            </a:r>
            <a:b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Факс: (351) 267-80-10</a:t>
            </a:r>
            <a:b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05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E-mail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 </a:t>
            </a:r>
            <a:r>
              <a:rPr lang="ru-RU" sz="105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9"/>
              </a:rPr>
              <a:t>secr@che.mrsk-ural.ru</a:t>
            </a:r>
            <a:endParaRPr lang="ru-RU" sz="105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105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Web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 </a:t>
            </a:r>
            <a:r>
              <a:rPr lang="en-US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10"/>
              </a:rPr>
              <a:t>http://www.mrsk-ural.ru/</a:t>
            </a:r>
            <a:r>
              <a:rPr lang="ru-RU" sz="105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105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6479" y="360363"/>
            <a:ext cx="1512168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38647" y="72331"/>
            <a:ext cx="648072" cy="8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2663" y="1080443"/>
            <a:ext cx="1757321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0" name="AutoShape 16" descr="https://apf.mail.ru/cgi-bin/readmsg/%D0%A7%D0%B5%D0%BB%D1%8F%D0%B1%D1%8D%D0%BD%D0%B5%D1%80%D0%B3%D0%BE_1.jpg?x-email=pablo2004%40list.ru&amp;id=14295122650000000819%3B0%3B4&amp;mode=attachment&amp;channel&amp;bs=1548912&amp;bl=129545&amp;ct=image%2Fjpeg&amp;cn=%D0%A7%D0%B5%D0%BB%D1%8F%D0%B1%D1%8D%D0%BD%D0%B5%D1%80%D0%B3%D0%BE_1.jp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82663" y="1728515"/>
            <a:ext cx="171020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7" name="Picture 23" descr="В г.Челябинске прошла конференция &quot;Внешнеэкономическая деятельность в условиях ВТО&quot;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58727" y="144339"/>
            <a:ext cx="1224329" cy="91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11055" y="144339"/>
            <a:ext cx="20706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28 мая в Челябинской области стартуют Вторые межрегиональные соревнования по профессиональному мастерству энергостроительных компаний Урала. </a:t>
            </a:r>
            <a:endParaRPr lang="ru-RU" sz="105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895" y="2520603"/>
            <a:ext cx="1728192" cy="109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079" y="1224458"/>
            <a:ext cx="1872208" cy="124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urfo-energo.ru/images/01.08.2014/79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911" y="72331"/>
            <a:ext cx="120013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70895" y="1800523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проведения соревнований – полигон ОАО «МРСК –Урала» в Сосновском районе Челябинской области. 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551" y="2448595"/>
            <a:ext cx="201622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Этап – теоретический: правильно заполнить наряд-допуск к работам, продемонстрировать знания инструкций и норм строительства, умение работать с проектной документацией. </a:t>
            </a:r>
          </a:p>
          <a:p>
            <a:endParaRPr lang="ru-RU" dirty="0"/>
          </a:p>
        </p:txBody>
      </p:sp>
      <p:pic>
        <p:nvPicPr>
          <p:cNvPr id="1031" name="Picture 7" descr="http://urfo-energo.ru/images/01.08.2014/68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175" y="3600722"/>
            <a:ext cx="1152344" cy="1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870895" y="3600723"/>
            <a:ext cx="2520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Этап: установить опоры линии электропередачи и осуществить монтаж сети.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0895" y="4032772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Этап: освобождение человека, пострадавшего от действия электрического тока, и его спуск с опоры ВЛ-10 кВ.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70895" y="453682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4. Этап: индивидуальные испытания.</a:t>
            </a:r>
          </a:p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Подъем на опору ЛЭП, проверка отсутствия напряжения и установка переносного заземления с опоры.</a:t>
            </a:r>
            <a:endParaRPr lang="ru-RU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592611"/>
            <a:ext cx="2214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место – энергостроительная бригада ООО «</a:t>
            </a:r>
            <a:r>
              <a:rPr lang="ru-RU" sz="9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Росинвестпроект</a:t>
            </a:r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(г. Челябинск)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479" y="7233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Первые соревнования состоялись 31 июля 2014 г. За звание «лучших в своей профессии» боролись  11 команд из Челябинска и Екатеринбурга.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3" name="Picture 9" descr="http://urfo-energo.ru/images/01.08.2014/8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6679" y="72331"/>
            <a:ext cx="172891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422623" y="1224459"/>
            <a:ext cx="23762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титул «Лучшего энергетика Урала» сразились  настоящие профессионалы своего дела, в том числе и одна женщина-электромонтер.  Несмотря на экстремальные погодные условия, участники продемонстрировали высокий уровень мастерства и профессионализма.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5" name="Picture 11" descr="http://urfo-energo.ru/images/01.08.2014/63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487" y="936427"/>
            <a:ext cx="1152128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0" y="3024659"/>
            <a:ext cx="1944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место – энергостроительная бригада ПО «Центральные электрические сети» филиала ОАО «МРСК Урала» - «</a:t>
            </a:r>
            <a:r>
              <a:rPr lang="ru-RU" sz="9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Челябэнерго</a:t>
            </a:r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(г. Челябинск)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44739"/>
            <a:ext cx="2160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 место – энергостроительная бригада ООО «</a:t>
            </a:r>
            <a:r>
              <a:rPr lang="ru-RU" sz="9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Спецпромсервис</a:t>
            </a:r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 (г. Челябинск)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7" name="Picture 13" descr="http://urfo-energo.ru/images/01.08.2014/1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8687" y="2592611"/>
            <a:ext cx="1800110" cy="119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1926679" y="3713411"/>
            <a:ext cx="18722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Главной  целью соревнований стало повышение престижа рабочей профессии, привлечение внимания молодежи к специальности электромонтера и определение профессионального уровня подрядных организаций </a:t>
            </a:r>
            <a:r>
              <a:rPr lang="ru-RU" sz="9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УрФО</a:t>
            </a:r>
            <a:r>
              <a:rPr lang="ru-RU" sz="9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9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39" name="Picture 15" descr="http://urfo-energo.ru/images/01.08.2014/9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111" y="4176787"/>
            <a:ext cx="1811755" cy="115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200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павел</cp:lastModifiedBy>
  <cp:revision>18</cp:revision>
  <dcterms:created xsi:type="dcterms:W3CDTF">2015-04-20T16:21:17Z</dcterms:created>
  <dcterms:modified xsi:type="dcterms:W3CDTF">2015-04-21T04:16:09Z</dcterms:modified>
</cp:coreProperties>
</file>