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diagrams/data3.xml" ContentType="application/vnd.openxmlformats-officedocument.drawingml.diagramData+xml"/>
  <Override PartName="/ppt/charts/chart3.xml" ContentType="application/vnd.openxmlformats-officedocument.drawingml.chart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charts/chart2.xml" ContentType="application/vnd.openxmlformats-officedocument.drawingml.chart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diagrams/drawing5.xml" ContentType="application/vnd.ms-office.drawingml.diagramDrawing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rawings/drawing1.xml" ContentType="application/vnd.openxmlformats-officedocument.drawingml.chartshapes+xml"/>
  <Override PartName="/ppt/diagrams/drawing1.xml" ContentType="application/vnd.ms-office.drawingml.diagramDrawing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vml" ContentType="application/vnd.openxmlformats-officedocument.vmlDrawing"/>
  <Override PartName="/ppt/diagrams/data5.xml" ContentType="application/vnd.openxmlformats-officedocument.drawingml.diagramData+xml"/>
  <Override PartName="/ppt/diagrams/colors7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6"/>
  </p:notesMasterIdLst>
  <p:sldIdLst>
    <p:sldId id="256" r:id="rId2"/>
    <p:sldId id="257" r:id="rId3"/>
    <p:sldId id="265" r:id="rId4"/>
    <p:sldId id="271" r:id="rId5"/>
    <p:sldId id="270" r:id="rId6"/>
    <p:sldId id="276" r:id="rId7"/>
    <p:sldId id="269" r:id="rId8"/>
    <p:sldId id="268" r:id="rId9"/>
    <p:sldId id="272" r:id="rId10"/>
    <p:sldId id="273" r:id="rId11"/>
    <p:sldId id="263" r:id="rId12"/>
    <p:sldId id="264" r:id="rId13"/>
    <p:sldId id="274" r:id="rId14"/>
    <p:sldId id="27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89619"/>
    <a:srgbClr val="FFFF99"/>
    <a:srgbClr val="AA0870"/>
    <a:srgbClr val="996633"/>
    <a:srgbClr val="CC9900"/>
    <a:srgbClr val="663300"/>
    <a:srgbClr val="19F333"/>
    <a:srgbClr val="F3FC3E"/>
    <a:srgbClr val="E2E951"/>
    <a:srgbClr val="EEE76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3" d="100"/>
          <a:sy n="73" d="100"/>
        </p:scale>
        <p:origin x="-426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&#1074;%20Microsoft%20PowerPoint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M50VMseries\Desktop\&#1055;&#1088;&#1077;&#1079;&#1077;&#1085;&#1090;&#1072;&#1094;&#1080;&#1103;\&#1043;&#1088;&#1072;&#1092;&#1080;&#1082;(1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v>По экспертным расчётам</c:v>
          </c:tx>
          <c:spPr>
            <a:solidFill>
              <a:srgbClr val="FFFF99"/>
            </a:solidFill>
          </c:spPr>
          <c:dLbls>
            <c:dLbl>
              <c:idx val="0"/>
              <c:layout>
                <c:manualLayout>
                  <c:x val="4.3168168168168139E-2"/>
                  <c:y val="-6.9611780455153954E-2"/>
                </c:manualLayout>
              </c:layout>
              <c:tx>
                <c:rich>
                  <a:bodyPr/>
                  <a:lstStyle/>
                  <a:p>
                    <a:r>
                      <a:rPr lang="ru-RU" sz="1400" baseline="0" dirty="0"/>
                      <a:t>0 - 15 кВт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4.5044972234414754E-2"/>
                  <c:y val="-7.1402948544297212E-2"/>
                </c:manualLayout>
              </c:layout>
              <c:tx>
                <c:rich>
                  <a:bodyPr/>
                  <a:lstStyle/>
                  <a:p>
                    <a:r>
                      <a:rPr lang="ru-RU" sz="1400" b="0" i="0" baseline="0" dirty="0">
                        <a:effectLst/>
                      </a:rPr>
                      <a:t>15 - 150 кВт</a:t>
                    </a:r>
                    <a:endParaRPr lang="ru-RU" sz="1400" dirty="0">
                      <a:effectLst/>
                    </a:endParaRPr>
                  </a:p>
                </c:rich>
              </c:tx>
              <c:showVal val="1"/>
            </c:dLbl>
            <c:dLbl>
              <c:idx val="2"/>
              <c:layout>
                <c:manualLayout>
                  <c:x val="5.3567021697042798E-2"/>
                  <c:y val="-0.66578062674203264"/>
                </c:manualLayout>
              </c:layout>
              <c:tx>
                <c:rich>
                  <a:bodyPr/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000" b="0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400" b="0" i="0" baseline="0" dirty="0">
                        <a:effectLst/>
                      </a:rPr>
                      <a:t>свыше 150 кВт</a:t>
                    </a:r>
                    <a:endParaRPr lang="ru-RU" sz="1400" dirty="0">
                      <a:effectLst/>
                    </a:endParaRPr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000" b="0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endParaRPr lang="en-US" dirty="0"/>
                  </a:p>
                </c:rich>
              </c:tx>
              <c:spPr/>
              <c:showVal val="1"/>
            </c:dLbl>
            <c:showVal val="1"/>
          </c:dLbls>
          <c:val>
            <c:numRef>
              <c:f>Лист2!$A$10:$A$12</c:f>
              <c:numCache>
                <c:formatCode>General</c:formatCode>
                <c:ptCount val="3"/>
                <c:pt idx="0">
                  <c:v>14523.000000000002</c:v>
                </c:pt>
                <c:pt idx="1">
                  <c:v>14523.000000000002</c:v>
                </c:pt>
                <c:pt idx="2">
                  <c:v>14523.000000000002</c:v>
                </c:pt>
              </c:numCache>
            </c:numRef>
          </c:val>
        </c:ser>
        <c:ser>
          <c:idx val="1"/>
          <c:order val="1"/>
          <c:tx>
            <c:v>По ставкам, утверждённым РЭК</c:v>
          </c:tx>
          <c:spPr>
            <a:solidFill>
              <a:schemeClr val="accent4">
                <a:lumMod val="75000"/>
              </a:schemeClr>
            </a:solidFill>
          </c:spPr>
          <c:dLbls>
            <c:delete val="1"/>
          </c:dLbls>
          <c:val>
            <c:numRef>
              <c:f>Лист2!$A$13:$A$15</c:f>
              <c:numCache>
                <c:formatCode>General</c:formatCode>
                <c:ptCount val="3"/>
                <c:pt idx="0">
                  <c:v>4023.3714285714314</c:v>
                </c:pt>
                <c:pt idx="1">
                  <c:v>12428.666666666662</c:v>
                </c:pt>
                <c:pt idx="2">
                  <c:v>138917.5</c:v>
                </c:pt>
              </c:numCache>
            </c:numRef>
          </c:val>
        </c:ser>
        <c:dLbls>
          <c:showVal val="1"/>
        </c:dLbls>
        <c:shape val="cylinder"/>
        <c:axId val="73414144"/>
        <c:axId val="73415680"/>
        <c:axId val="0"/>
      </c:bar3DChart>
      <c:catAx>
        <c:axId val="73414144"/>
        <c:scaling>
          <c:orientation val="minMax"/>
        </c:scaling>
        <c:delete val="1"/>
        <c:axPos val="b"/>
        <c:tickLblPos val="nextTo"/>
        <c:crossAx val="73415680"/>
        <c:crosses val="autoZero"/>
        <c:lblAlgn val="ctr"/>
        <c:lblOffset val="100"/>
        <c:tickLblSkip val="1"/>
      </c:catAx>
      <c:valAx>
        <c:axId val="73415680"/>
        <c:scaling>
          <c:orientation val="minMax"/>
          <c:max val="150000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 sz="1400" b="0" dirty="0"/>
                  <a:t>Стоимость выполнения одной заявки, руб.</a:t>
                </a:r>
              </a:p>
            </c:rich>
          </c:tx>
          <c:layout/>
        </c:title>
        <c:numFmt formatCode="General" sourceLinked="1"/>
        <c:tickLblPos val="nextTo"/>
        <c:crossAx val="73414144"/>
        <c:crosses val="autoZero"/>
        <c:crossBetween val="between"/>
      </c:valAx>
    </c:plotArea>
    <c:legend>
      <c:legendPos val="b"/>
      <c:legendEntry>
        <c:idx val="1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0"/>
        <c:txPr>
          <a:bodyPr/>
          <a:lstStyle/>
          <a:p>
            <a:pPr>
              <a:defRPr sz="1400"/>
            </a:pPr>
            <a:endParaRPr lang="ru-RU"/>
          </a:p>
        </c:txPr>
      </c:legendEntry>
      <c:layout>
        <c:manualLayout>
          <c:xMode val="edge"/>
          <c:yMode val="edge"/>
          <c:x val="0.32584949577551497"/>
          <c:y val="0.9290692062392043"/>
          <c:w val="0.6721264804821323"/>
          <c:h val="5.6455021871604956E-2"/>
        </c:manualLayout>
      </c:layout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 marL="182880" indent="0" algn="ct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None/>
              <a:defRPr lang="ru-RU" sz="2800" b="1" i="1" kern="120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pPr>
            <a:r>
              <a:rPr lang="ru-RU" sz="2800" b="1" i="1" kern="1200" dirty="0"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+mj-ea"/>
                <a:cs typeface="+mj-cs"/>
              </a:rPr>
              <a:t>Стоимость строительства ЛЭП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v>Реальные затраты Сетевой организации на строительство ЛЭП</c:v>
          </c:tx>
          <c:spPr>
            <a:solidFill>
              <a:srgbClr val="FFFF99"/>
            </a:solidFill>
          </c:spPr>
          <c:dLbls>
            <c:dLbl>
              <c:idx val="0"/>
              <c:layout>
                <c:manualLayout>
                  <c:x val="1.7168692170879737E-2"/>
                  <c:y val="-5.4817482742157822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41</a:t>
                    </a:r>
                    <a:r>
                      <a:rPr lang="ru-RU" sz="1200" dirty="0" smtClean="0"/>
                      <a:t> </a:t>
                    </a:r>
                    <a:r>
                      <a:rPr lang="en-US" sz="1200" dirty="0" smtClean="0"/>
                      <a:t>50</a:t>
                    </a:r>
                    <a:r>
                      <a:rPr lang="ru-RU" sz="1200" dirty="0" smtClean="0"/>
                      <a:t>5</a:t>
                    </a:r>
                    <a:r>
                      <a:rPr lang="ru-RU" sz="1200" baseline="0" dirty="0" smtClean="0"/>
                      <a:t> тыс. руб.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val>
            <c:numRef>
              <c:f>'[Диаграмма в Microsoft PowerPoint]Лист3'!$B$12</c:f>
              <c:numCache>
                <c:formatCode>General</c:formatCode>
                <c:ptCount val="1"/>
                <c:pt idx="0">
                  <c:v>41504953.040000007</c:v>
                </c:pt>
              </c:numCache>
            </c:numRef>
          </c:val>
        </c:ser>
        <c:ser>
          <c:idx val="1"/>
          <c:order val="1"/>
          <c:tx>
            <c:v>Доходы Сетевой организации по ставкам, утверждённым РЭК</c:v>
          </c:tx>
          <c:spPr>
            <a:solidFill>
              <a:schemeClr val="accent4">
                <a:lumMod val="75000"/>
              </a:schemeClr>
            </a:solidFill>
          </c:spPr>
          <c:dLbls>
            <c:dLbl>
              <c:idx val="0"/>
              <c:layout>
                <c:manualLayout>
                  <c:x val="4.6823705920581105E-2"/>
                  <c:y val="-5.4552580577466717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32</a:t>
                    </a:r>
                    <a:r>
                      <a:rPr lang="ru-RU" sz="1200" dirty="0" smtClean="0"/>
                      <a:t> </a:t>
                    </a:r>
                    <a:r>
                      <a:rPr lang="en-US" sz="1200" dirty="0" smtClean="0"/>
                      <a:t>12</a:t>
                    </a:r>
                    <a:r>
                      <a:rPr lang="ru-RU" sz="1200" dirty="0" smtClean="0"/>
                      <a:t>4 тыс. руб.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val>
            <c:numRef>
              <c:f>'[Диаграмма в Microsoft PowerPoint]Лист3'!$B$9</c:f>
              <c:numCache>
                <c:formatCode>General</c:formatCode>
                <c:ptCount val="1"/>
                <c:pt idx="0">
                  <c:v>32123974.100000001</c:v>
                </c:pt>
              </c:numCache>
            </c:numRef>
          </c:val>
        </c:ser>
        <c:dLbls/>
        <c:gapWidth val="400"/>
        <c:gapDepth val="132"/>
        <c:shape val="cylinder"/>
        <c:axId val="40754176"/>
        <c:axId val="40907520"/>
        <c:axId val="0"/>
      </c:bar3DChart>
      <c:catAx>
        <c:axId val="40754176"/>
        <c:scaling>
          <c:orientation val="minMax"/>
        </c:scaling>
        <c:delete val="1"/>
        <c:axPos val="b"/>
        <c:majorTickMark val="none"/>
        <c:tickLblPos val="nextTo"/>
        <c:crossAx val="40907520"/>
        <c:crosses val="autoZero"/>
        <c:auto val="1"/>
        <c:lblAlgn val="ctr"/>
        <c:lblOffset val="100"/>
      </c:catAx>
      <c:valAx>
        <c:axId val="40907520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spPr>
          <a:ln w="9525">
            <a:noFill/>
          </a:ln>
        </c:spPr>
        <c:crossAx val="4075417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2076209821327622"/>
          <c:y val="0.84604777709884094"/>
          <c:w val="0.63807598074156968"/>
          <c:h val="0.12157808291571208"/>
        </c:manualLayout>
      </c:layout>
      <c:spPr>
        <a:noFill/>
      </c:spPr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marker>
            <c:spPr>
              <a:solidFill>
                <a:srgbClr val="089619"/>
              </a:solidFill>
            </c:spPr>
          </c:marker>
          <c:trendline>
            <c:name>Дифференцированые ставки (экспертный расчёт)</c:name>
            <c:spPr>
              <a:ln w="31750">
                <a:solidFill>
                  <a:srgbClr val="089619"/>
                </a:solidFill>
              </a:ln>
            </c:spPr>
            <c:trendlineType val="exp"/>
          </c:trendline>
          <c:xVal>
            <c:numRef>
              <c:f>Лист1!$C$3:$C$27</c:f>
              <c:numCache>
                <c:formatCode>#,##0</c:formatCode>
                <c:ptCount val="25"/>
                <c:pt idx="0">
                  <c:v>100</c:v>
                </c:pt>
                <c:pt idx="1">
                  <c:v>105</c:v>
                </c:pt>
                <c:pt idx="2">
                  <c:v>110</c:v>
                </c:pt>
                <c:pt idx="3">
                  <c:v>130</c:v>
                </c:pt>
                <c:pt idx="4">
                  <c:v>130</c:v>
                </c:pt>
                <c:pt idx="5">
                  <c:v>160</c:v>
                </c:pt>
                <c:pt idx="6">
                  <c:v>160</c:v>
                </c:pt>
                <c:pt idx="7">
                  <c:v>170</c:v>
                </c:pt>
                <c:pt idx="8">
                  <c:v>170</c:v>
                </c:pt>
                <c:pt idx="9">
                  <c:v>195</c:v>
                </c:pt>
                <c:pt idx="10">
                  <c:v>210</c:v>
                </c:pt>
                <c:pt idx="11">
                  <c:v>240</c:v>
                </c:pt>
                <c:pt idx="12">
                  <c:v>240</c:v>
                </c:pt>
                <c:pt idx="13">
                  <c:v>240</c:v>
                </c:pt>
                <c:pt idx="14">
                  <c:v>250</c:v>
                </c:pt>
                <c:pt idx="15">
                  <c:v>260</c:v>
                </c:pt>
                <c:pt idx="16">
                  <c:v>260</c:v>
                </c:pt>
                <c:pt idx="17">
                  <c:v>300</c:v>
                </c:pt>
                <c:pt idx="18">
                  <c:v>300</c:v>
                </c:pt>
                <c:pt idx="19">
                  <c:v>310</c:v>
                </c:pt>
                <c:pt idx="20">
                  <c:v>310</c:v>
                </c:pt>
                <c:pt idx="21">
                  <c:v>320</c:v>
                </c:pt>
                <c:pt idx="22">
                  <c:v>320</c:v>
                </c:pt>
                <c:pt idx="23">
                  <c:v>340</c:v>
                </c:pt>
                <c:pt idx="24">
                  <c:v>340</c:v>
                </c:pt>
              </c:numCache>
            </c:numRef>
          </c:xVal>
          <c:yVal>
            <c:numRef>
              <c:f>Лист1!$B$3:$B$27</c:f>
              <c:numCache>
                <c:formatCode>#,##0.00</c:formatCode>
                <c:ptCount val="25"/>
                <c:pt idx="0">
                  <c:v>189.18900000000002</c:v>
                </c:pt>
                <c:pt idx="1">
                  <c:v>181.39013000000003</c:v>
                </c:pt>
                <c:pt idx="2">
                  <c:v>195.53223000000003</c:v>
                </c:pt>
                <c:pt idx="3">
                  <c:v>203.79363999999998</c:v>
                </c:pt>
                <c:pt idx="4">
                  <c:v>204.31025</c:v>
                </c:pt>
                <c:pt idx="5">
                  <c:v>203.07568999999998</c:v>
                </c:pt>
                <c:pt idx="6">
                  <c:v>208.49961999999999</c:v>
                </c:pt>
                <c:pt idx="7">
                  <c:v>199.48651000000001</c:v>
                </c:pt>
                <c:pt idx="8">
                  <c:v>216.54847000000001</c:v>
                </c:pt>
                <c:pt idx="9">
                  <c:v>216.30904000000001</c:v>
                </c:pt>
                <c:pt idx="10">
                  <c:v>224.38815000000002</c:v>
                </c:pt>
                <c:pt idx="11">
                  <c:v>214.22386999999998</c:v>
                </c:pt>
                <c:pt idx="12">
                  <c:v>226.45835000000002</c:v>
                </c:pt>
                <c:pt idx="13">
                  <c:v>228.82069000000001</c:v>
                </c:pt>
                <c:pt idx="14">
                  <c:v>236.88110000000003</c:v>
                </c:pt>
                <c:pt idx="15">
                  <c:v>218.19320000000002</c:v>
                </c:pt>
                <c:pt idx="16">
                  <c:v>234.2868</c:v>
                </c:pt>
                <c:pt idx="17">
                  <c:v>228.28163000000001</c:v>
                </c:pt>
                <c:pt idx="18">
                  <c:v>248.63670999999999</c:v>
                </c:pt>
                <c:pt idx="19">
                  <c:v>230.49229000000003</c:v>
                </c:pt>
                <c:pt idx="20">
                  <c:v>256.70799</c:v>
                </c:pt>
                <c:pt idx="21">
                  <c:v>243.77869999999999</c:v>
                </c:pt>
                <c:pt idx="22">
                  <c:v>244.81941</c:v>
                </c:pt>
                <c:pt idx="23">
                  <c:v>255.80775</c:v>
                </c:pt>
                <c:pt idx="24">
                  <c:v>259.84951000000001</c:v>
                </c:pt>
              </c:numCache>
            </c:numRef>
          </c:yVal>
        </c:ser>
        <c:ser>
          <c:idx val="1"/>
          <c:order val="1"/>
          <c:spPr>
            <a:ln w="28575">
              <a:noFill/>
            </a:ln>
          </c:spPr>
          <c:marker>
            <c:symbol val="none"/>
          </c:marker>
          <c:trendline>
            <c:name>Ставки утверждённые РЭК</c:name>
            <c:spPr>
              <a:ln w="31750">
                <a:solidFill>
                  <a:srgbClr val="FF0000"/>
                </a:solidFill>
              </a:ln>
            </c:spPr>
            <c:trendlineType val="linear"/>
            <c:forward val="2"/>
          </c:trendline>
          <c:xVal>
            <c:numRef>
              <c:f>Лист1!$C$32:$C$34</c:f>
              <c:numCache>
                <c:formatCode>General</c:formatCode>
                <c:ptCount val="3"/>
                <c:pt idx="0">
                  <c:v>102</c:v>
                </c:pt>
                <c:pt idx="1">
                  <c:v>245</c:v>
                </c:pt>
                <c:pt idx="2">
                  <c:v>330</c:v>
                </c:pt>
              </c:numCache>
            </c:numRef>
          </c:xVal>
          <c:yVal>
            <c:numRef>
              <c:f>Лист1!$B$32:$B$34</c:f>
              <c:numCache>
                <c:formatCode>General</c:formatCode>
                <c:ptCount val="3"/>
                <c:pt idx="0">
                  <c:v>210.38000000000002</c:v>
                </c:pt>
                <c:pt idx="1">
                  <c:v>210.38000000000002</c:v>
                </c:pt>
                <c:pt idx="2">
                  <c:v>210.38000000000002</c:v>
                </c:pt>
              </c:numCache>
            </c:numRef>
          </c:yVal>
        </c:ser>
        <c:dLbls/>
        <c:axId val="40958592"/>
        <c:axId val="40985344"/>
      </c:scatterChart>
      <c:valAx>
        <c:axId val="40958592"/>
        <c:scaling>
          <c:orientation val="minMax"/>
          <c:max val="360"/>
          <c:min val="70"/>
        </c:scaling>
        <c:axPos val="b"/>
        <c:title>
          <c:tx>
            <c:rich>
              <a:bodyPr/>
              <a:lstStyle/>
              <a:p>
                <a:pPr>
                  <a:defRPr sz="1100"/>
                </a:pPr>
                <a:r>
                  <a:rPr lang="ru-RU" sz="1100"/>
                  <a:t>Допустимый ток нагрузки, А (пропускная способность ВЛ)</a:t>
                </a:r>
              </a:p>
            </c:rich>
          </c:tx>
          <c:layout/>
        </c:title>
        <c:numFmt formatCode="#,##0" sourceLinked="1"/>
        <c:tickLblPos val="nextTo"/>
        <c:crossAx val="40985344"/>
        <c:crosses val="autoZero"/>
        <c:crossBetween val="midCat"/>
        <c:majorUnit val="20"/>
      </c:valAx>
      <c:valAx>
        <c:axId val="40985344"/>
        <c:scaling>
          <c:orientation val="minMax"/>
          <c:max val="260"/>
          <c:min val="180"/>
        </c:scaling>
        <c:axPos val="l"/>
        <c:majorGridlines>
          <c:spPr>
            <a:ln>
              <a:solidFill>
                <a:srgbClr val="089619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100"/>
                </a:pPr>
                <a:r>
                  <a:rPr lang="ru-RU" sz="1100" dirty="0"/>
                  <a:t>Стандартизированные тарифные ставки </a:t>
                </a:r>
                <a:r>
                  <a:rPr lang="ru-RU" sz="1100" dirty="0" smtClean="0"/>
                  <a:t>на строительство </a:t>
                </a:r>
                <a:r>
                  <a:rPr lang="ru-RU" sz="1100" dirty="0"/>
                  <a:t>ВЛ, тыс. руб./км</a:t>
                </a:r>
              </a:p>
            </c:rich>
          </c:tx>
          <c:layout>
            <c:manualLayout>
              <c:xMode val="edge"/>
              <c:yMode val="edge"/>
              <c:x val="1.5277777777777781E-2"/>
              <c:y val="0.10745360728828972"/>
            </c:manualLayout>
          </c:layout>
        </c:title>
        <c:numFmt formatCode="#,##0.00" sourceLinked="1"/>
        <c:tickLblPos val="nextTo"/>
        <c:spPr>
          <a:ln>
            <a:solidFill>
              <a:srgbClr val="089619"/>
            </a:solidFill>
          </a:ln>
        </c:spPr>
        <c:crossAx val="40958592"/>
        <c:crosses val="autoZero"/>
        <c:crossBetween val="midCat"/>
        <c:majorUnit val="5"/>
        <c:minorUnit val="2"/>
      </c:valAx>
      <c:spPr>
        <a:ln>
          <a:solidFill>
            <a:srgbClr val="089619"/>
          </a:solidFill>
        </a:ln>
      </c:spPr>
    </c:plotArea>
    <c:legend>
      <c:legendPos val="b"/>
      <c:legendEntry>
        <c:idx val="0"/>
        <c:delete val="1"/>
      </c:legendEntry>
      <c:legendEntry>
        <c:idx val="1"/>
        <c:delete val="1"/>
      </c:legendEntry>
      <c:layout>
        <c:manualLayout>
          <c:xMode val="edge"/>
          <c:yMode val="edge"/>
          <c:x val="0.43611111111111112"/>
          <c:y val="0.90161327837058369"/>
          <c:w val="0.52222222222222214"/>
          <c:h val="8.9297829400777212E-2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</c:chart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C9FFD6-3DFA-474C-8AA9-8E506BE21C33}" type="doc">
      <dgm:prSet loTypeId="urn:microsoft.com/office/officeart/2011/layout/RadialPictureList" loCatId="picture" qsTypeId="urn:microsoft.com/office/officeart/2005/8/quickstyle/simple5" qsCatId="simple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5F129A3A-1510-499B-9A79-918F90CE368A}">
      <dgm:prSet phldrT="[Текст]" custT="1"/>
      <dgm:spPr/>
      <dgm:t>
        <a:bodyPr/>
        <a:lstStyle/>
        <a:p>
          <a:r>
            <a:rPr lang="ru-RU" sz="2800" b="1" cap="none" spc="0" smtClean="0">
              <a:ln w="12700"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Плата за технологическое присоединение</a:t>
          </a:r>
          <a:endParaRPr lang="ru-RU" sz="2800" b="1" cap="none" spc="0" dirty="0">
            <a:ln w="12700">
              <a:prstDash val="solid"/>
            </a:ln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36314A7D-DF27-471F-A441-224FF1B1E098}" type="parTrans" cxnId="{CCE52E99-8792-4E92-9BD7-3073DE0913A9}">
      <dgm:prSet/>
      <dgm:spPr/>
      <dgm:t>
        <a:bodyPr/>
        <a:lstStyle/>
        <a:p>
          <a:endParaRPr lang="ru-RU"/>
        </a:p>
      </dgm:t>
    </dgm:pt>
    <dgm:pt modelId="{602D19F7-26F0-4D35-9CA4-34BF198F5E35}" type="sibTrans" cxnId="{CCE52E99-8792-4E92-9BD7-3073DE0913A9}">
      <dgm:prSet/>
      <dgm:spPr/>
      <dgm:t>
        <a:bodyPr/>
        <a:lstStyle/>
        <a:p>
          <a:endParaRPr lang="ru-RU"/>
        </a:p>
      </dgm:t>
    </dgm:pt>
    <dgm:pt modelId="{488D2D58-F95D-4F2C-A3BF-B046B1069FEC}">
      <dgm:prSet phldrT="[Текст]" custT="1"/>
      <dgm:spPr/>
      <dgm:t>
        <a:bodyPr/>
        <a:lstStyle/>
        <a:p>
          <a:r>
            <a:rPr lang="ru-RU" sz="2400" b="1" cap="none" spc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Ставки за единицу максимальной мощности</a:t>
          </a:r>
          <a:endParaRPr lang="ru-RU" sz="2400" b="1" cap="none" spc="0" dirty="0">
            <a:ln w="1905"/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4077FAA5-9BB4-4D92-AB79-326B7DDF0C01}" type="parTrans" cxnId="{42682BC2-AA09-4880-872E-901A9D2073F2}">
      <dgm:prSet/>
      <dgm:spPr/>
      <dgm:t>
        <a:bodyPr/>
        <a:lstStyle/>
        <a:p>
          <a:endParaRPr lang="ru-RU"/>
        </a:p>
      </dgm:t>
    </dgm:pt>
    <dgm:pt modelId="{D21BDBDA-8838-4B7A-BD2A-7B515C977EBB}" type="sibTrans" cxnId="{42682BC2-AA09-4880-872E-901A9D2073F2}">
      <dgm:prSet/>
      <dgm:spPr/>
      <dgm:t>
        <a:bodyPr/>
        <a:lstStyle/>
        <a:p>
          <a:endParaRPr lang="ru-RU"/>
        </a:p>
      </dgm:t>
    </dgm:pt>
    <dgm:pt modelId="{0BE0E943-8243-4299-8E5E-D9116E57C792}">
      <dgm:prSet phldrT="[Текст]" custT="1"/>
      <dgm:spPr/>
      <dgm:t>
        <a:bodyPr/>
        <a:lstStyle/>
        <a:p>
          <a:r>
            <a:rPr lang="ru-RU" sz="2400" b="1" cap="none" spc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Стандартизиро-ванные тарифные ставки</a:t>
          </a:r>
          <a:endParaRPr lang="ru-RU" sz="2400" b="1" cap="none" spc="0" dirty="0">
            <a:ln w="1905"/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2A69A708-E97F-4BFB-813A-C433CE5BA0EF}" type="parTrans" cxnId="{FD11F202-BECF-42D0-9443-A23A29766E62}">
      <dgm:prSet/>
      <dgm:spPr/>
      <dgm:t>
        <a:bodyPr/>
        <a:lstStyle/>
        <a:p>
          <a:endParaRPr lang="ru-RU"/>
        </a:p>
      </dgm:t>
    </dgm:pt>
    <dgm:pt modelId="{AEADD9D0-E5A3-4D16-8450-8EC02C23BC19}" type="sibTrans" cxnId="{FD11F202-BECF-42D0-9443-A23A29766E62}">
      <dgm:prSet/>
      <dgm:spPr/>
      <dgm:t>
        <a:bodyPr/>
        <a:lstStyle/>
        <a:p>
          <a:endParaRPr lang="ru-RU"/>
        </a:p>
      </dgm:t>
    </dgm:pt>
    <dgm:pt modelId="{483C71F5-8DB7-4355-A265-F1758EF69019}" type="pres">
      <dgm:prSet presAssocID="{BEC9FFD6-3DFA-474C-8AA9-8E506BE21C33}" presName="Name0" presStyleCnt="0">
        <dgm:presLayoutVars>
          <dgm:chMax val="1"/>
          <dgm:chPref val="1"/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BFF680E5-0EBC-481D-935C-DC226A58CB4D}" type="pres">
      <dgm:prSet presAssocID="{5F129A3A-1510-499B-9A79-918F90CE368A}" presName="Parent" presStyleLbl="node1" presStyleIdx="0" presStyleCnt="2" custScaleX="153183" custScaleY="61802">
        <dgm:presLayoutVars>
          <dgm:chMax val="4"/>
          <dgm:chPref val="3"/>
        </dgm:presLayoutVars>
      </dgm:prSet>
      <dgm:spPr/>
      <dgm:t>
        <a:bodyPr/>
        <a:lstStyle/>
        <a:p>
          <a:endParaRPr lang="ru-RU"/>
        </a:p>
      </dgm:t>
    </dgm:pt>
    <dgm:pt modelId="{81CB6EA2-C8E4-4450-9F0D-B97DE6E2F706}" type="pres">
      <dgm:prSet presAssocID="{488D2D58-F95D-4F2C-A3BF-B046B1069FEC}" presName="Accent" presStyleLbl="node1" presStyleIdx="1" presStyleCnt="2"/>
      <dgm:spPr/>
      <dgm:t>
        <a:bodyPr/>
        <a:lstStyle/>
        <a:p>
          <a:endParaRPr lang="ru-RU"/>
        </a:p>
      </dgm:t>
    </dgm:pt>
    <dgm:pt modelId="{31892D84-B02B-4A77-8AD7-FD1B3CBBAA7C}" type="pres">
      <dgm:prSet presAssocID="{488D2D58-F95D-4F2C-A3BF-B046B1069FEC}" presName="Image1" presStyleLbl="fgImgPlace1" presStyleIdx="0" presStyleCnt="2" custScaleX="50127" custScaleY="48784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8B9E7F46-6CD8-42D0-B9A1-6D8A5DA275B3}" type="pres">
      <dgm:prSet presAssocID="{488D2D58-F95D-4F2C-A3BF-B046B1069FEC}" presName="Child1" presStyleLbl="revTx" presStyleIdx="0" presStyleCnt="2" custScaleX="122582" custLinFactNeighborX="-7844" custLinFactNeighborY="135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F83B67-1DE2-4795-9209-701B36463F3C}" type="pres">
      <dgm:prSet presAssocID="{0BE0E943-8243-4299-8E5E-D9116E57C792}" presName="Image2" presStyleCnt="0"/>
      <dgm:spPr/>
      <dgm:t>
        <a:bodyPr/>
        <a:lstStyle/>
        <a:p>
          <a:endParaRPr lang="ru-RU"/>
        </a:p>
      </dgm:t>
    </dgm:pt>
    <dgm:pt modelId="{970365AD-C21F-44EE-BE6E-5C9A3BF05FE5}" type="pres">
      <dgm:prSet presAssocID="{0BE0E943-8243-4299-8E5E-D9116E57C792}" presName="Image" presStyleLbl="fgImgPlace1" presStyleIdx="1" presStyleCnt="2" custScaleX="50127" custScaleY="48784"/>
      <dgm:spPr>
        <a:solidFill>
          <a:schemeClr val="bg1">
            <a:lumMod val="75000"/>
          </a:schemeClr>
        </a:solidFill>
      </dgm:spPr>
      <dgm:t>
        <a:bodyPr/>
        <a:lstStyle/>
        <a:p>
          <a:endParaRPr lang="ru-RU"/>
        </a:p>
      </dgm:t>
    </dgm:pt>
    <dgm:pt modelId="{E173EA63-86AB-4F98-92B1-8E51CB0D33FB}" type="pres">
      <dgm:prSet presAssocID="{0BE0E943-8243-4299-8E5E-D9116E57C792}" presName="Child2" presStyleLbl="revTx" presStyleIdx="1" presStyleCnt="2" custScaleX="121891" custLinFactNeighborX="-7844" custLinFactNeighborY="135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C7FBFB6-57D1-44E3-A450-C0FF5ED9F6CC}" type="presOf" srcId="{BEC9FFD6-3DFA-474C-8AA9-8E506BE21C33}" destId="{483C71F5-8DB7-4355-A265-F1758EF69019}" srcOrd="0" destOrd="0" presId="urn:microsoft.com/office/officeart/2011/layout/RadialPictureList"/>
    <dgm:cxn modelId="{787410CB-9ABB-4CC6-A0C3-CD52B30B4F31}" type="presOf" srcId="{0BE0E943-8243-4299-8E5E-D9116E57C792}" destId="{E173EA63-86AB-4F98-92B1-8E51CB0D33FB}" srcOrd="0" destOrd="0" presId="urn:microsoft.com/office/officeart/2011/layout/RadialPictureList"/>
    <dgm:cxn modelId="{D0C79316-07C9-42FC-967D-1916A111A604}" type="presOf" srcId="{488D2D58-F95D-4F2C-A3BF-B046B1069FEC}" destId="{8B9E7F46-6CD8-42D0-B9A1-6D8A5DA275B3}" srcOrd="0" destOrd="0" presId="urn:microsoft.com/office/officeart/2011/layout/RadialPictureList"/>
    <dgm:cxn modelId="{42682BC2-AA09-4880-872E-901A9D2073F2}" srcId="{5F129A3A-1510-499B-9A79-918F90CE368A}" destId="{488D2D58-F95D-4F2C-A3BF-B046B1069FEC}" srcOrd="0" destOrd="0" parTransId="{4077FAA5-9BB4-4D92-AB79-326B7DDF0C01}" sibTransId="{D21BDBDA-8838-4B7A-BD2A-7B515C977EBB}"/>
    <dgm:cxn modelId="{FD11F202-BECF-42D0-9443-A23A29766E62}" srcId="{5F129A3A-1510-499B-9A79-918F90CE368A}" destId="{0BE0E943-8243-4299-8E5E-D9116E57C792}" srcOrd="1" destOrd="0" parTransId="{2A69A708-E97F-4BFB-813A-C433CE5BA0EF}" sibTransId="{AEADD9D0-E5A3-4D16-8450-8EC02C23BC19}"/>
    <dgm:cxn modelId="{461C91EE-0380-4989-8331-76AAA4EB3CCE}" type="presOf" srcId="{5F129A3A-1510-499B-9A79-918F90CE368A}" destId="{BFF680E5-0EBC-481D-935C-DC226A58CB4D}" srcOrd="0" destOrd="0" presId="urn:microsoft.com/office/officeart/2011/layout/RadialPictureList"/>
    <dgm:cxn modelId="{CCE52E99-8792-4E92-9BD7-3073DE0913A9}" srcId="{BEC9FFD6-3DFA-474C-8AA9-8E506BE21C33}" destId="{5F129A3A-1510-499B-9A79-918F90CE368A}" srcOrd="0" destOrd="0" parTransId="{36314A7D-DF27-471F-A441-224FF1B1E098}" sibTransId="{602D19F7-26F0-4D35-9CA4-34BF198F5E35}"/>
    <dgm:cxn modelId="{FD1A9C94-4EC9-48F9-811B-3F1A68380B85}" type="presParOf" srcId="{483C71F5-8DB7-4355-A265-F1758EF69019}" destId="{BFF680E5-0EBC-481D-935C-DC226A58CB4D}" srcOrd="0" destOrd="0" presId="urn:microsoft.com/office/officeart/2011/layout/RadialPictureList"/>
    <dgm:cxn modelId="{08EE2997-C1EB-4693-B999-80A8EC76F912}" type="presParOf" srcId="{483C71F5-8DB7-4355-A265-F1758EF69019}" destId="{81CB6EA2-C8E4-4450-9F0D-B97DE6E2F706}" srcOrd="1" destOrd="0" presId="urn:microsoft.com/office/officeart/2011/layout/RadialPictureList"/>
    <dgm:cxn modelId="{72A9E46E-C777-4813-81FB-513A2F59B4B1}" type="presParOf" srcId="{483C71F5-8DB7-4355-A265-F1758EF69019}" destId="{31892D84-B02B-4A77-8AD7-FD1B3CBBAA7C}" srcOrd="2" destOrd="0" presId="urn:microsoft.com/office/officeart/2011/layout/RadialPictureList"/>
    <dgm:cxn modelId="{F1D9EBBA-53DC-4EC2-8C2C-CBEA52AC2B1F}" type="presParOf" srcId="{483C71F5-8DB7-4355-A265-F1758EF69019}" destId="{8B9E7F46-6CD8-42D0-B9A1-6D8A5DA275B3}" srcOrd="3" destOrd="0" presId="urn:microsoft.com/office/officeart/2011/layout/RadialPictureList"/>
    <dgm:cxn modelId="{0A885967-9189-46A2-AC22-80E9A48D5D3E}" type="presParOf" srcId="{483C71F5-8DB7-4355-A265-F1758EF69019}" destId="{80F83B67-1DE2-4795-9209-701B36463F3C}" srcOrd="4" destOrd="0" presId="urn:microsoft.com/office/officeart/2011/layout/RadialPictureList"/>
    <dgm:cxn modelId="{3EC0D40D-419D-461E-9D0D-9865C1148B58}" type="presParOf" srcId="{80F83B67-1DE2-4795-9209-701B36463F3C}" destId="{970365AD-C21F-44EE-BE6E-5C9A3BF05FE5}" srcOrd="0" destOrd="0" presId="urn:microsoft.com/office/officeart/2011/layout/RadialPictureList"/>
    <dgm:cxn modelId="{CE86BCA9-5BDE-4EF3-99FD-7277B308C818}" type="presParOf" srcId="{483C71F5-8DB7-4355-A265-F1758EF69019}" destId="{E173EA63-86AB-4F98-92B1-8E51CB0D33FB}" srcOrd="5" destOrd="0" presId="urn:microsoft.com/office/officeart/2011/layout/RadialPictureList"/>
  </dgm:cxnLst>
  <dgm:bg/>
  <dgm:whole>
    <a:ln w="57150"/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DB3E43-7F93-431C-B400-3B81C9425C0F}" type="doc">
      <dgm:prSet loTypeId="urn:microsoft.com/office/officeart/2005/8/layout/chevron2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AD7AC3A-0D3C-4D44-B326-92B0D3A9ED58}">
      <dgm:prSet custT="1"/>
      <dgm:spPr>
        <a:solidFill>
          <a:schemeClr val="accent6"/>
        </a:solidFill>
      </dgm:spPr>
      <dgm:t>
        <a:bodyPr/>
        <a:lstStyle/>
        <a:p>
          <a:pPr rtl="0"/>
          <a:r>
            <a:rPr lang="ru-RU" sz="2800" baseline="0" dirty="0" smtClean="0">
              <a:solidFill>
                <a:schemeClr val="tx1"/>
              </a:solidFill>
            </a:rPr>
            <a:t>С</a:t>
          </a:r>
          <a:r>
            <a:rPr lang="ru-RU" sz="2800" baseline="-25000" dirty="0" smtClean="0">
              <a:solidFill>
                <a:schemeClr val="tx1"/>
              </a:solidFill>
            </a:rPr>
            <a:t>1</a:t>
          </a:r>
          <a:endParaRPr lang="ru-RU" sz="4000" dirty="0">
            <a:solidFill>
              <a:schemeClr val="tx1"/>
            </a:solidFill>
          </a:endParaRPr>
        </a:p>
      </dgm:t>
    </dgm:pt>
    <dgm:pt modelId="{B03F26A1-A6CD-4017-8427-B538E675BF34}" type="parTrans" cxnId="{AB1F025F-CCC9-4A53-9436-8E188E9C9CA4}">
      <dgm:prSet/>
      <dgm:spPr/>
      <dgm:t>
        <a:bodyPr/>
        <a:lstStyle/>
        <a:p>
          <a:endParaRPr lang="ru-RU"/>
        </a:p>
      </dgm:t>
    </dgm:pt>
    <dgm:pt modelId="{1C40DD82-4918-4706-9036-466A0D21AF7C}" type="sibTrans" cxnId="{AB1F025F-CCC9-4A53-9436-8E188E9C9CA4}">
      <dgm:prSet/>
      <dgm:spPr/>
      <dgm:t>
        <a:bodyPr/>
        <a:lstStyle/>
        <a:p>
          <a:endParaRPr lang="ru-RU"/>
        </a:p>
      </dgm:t>
    </dgm:pt>
    <dgm:pt modelId="{28171CD9-C59A-45C5-9DAB-FBF5D8AAB968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pPr rtl="0"/>
          <a:r>
            <a:rPr lang="ru-RU" sz="2800" baseline="0" dirty="0" smtClean="0">
              <a:solidFill>
                <a:schemeClr val="tx1"/>
              </a:solidFill>
            </a:rPr>
            <a:t>С</a:t>
          </a:r>
          <a:r>
            <a:rPr lang="ru-RU" sz="2800" baseline="-25000" dirty="0" smtClean="0">
              <a:solidFill>
                <a:schemeClr val="tx1"/>
              </a:solidFill>
            </a:rPr>
            <a:t>2</a:t>
          </a:r>
          <a:endParaRPr lang="ru-RU" sz="2800" dirty="0">
            <a:solidFill>
              <a:schemeClr val="tx1"/>
            </a:solidFill>
          </a:endParaRPr>
        </a:p>
      </dgm:t>
    </dgm:pt>
    <dgm:pt modelId="{F366236B-1E43-497F-9AC5-85C52B760C0B}" type="parTrans" cxnId="{B1414A02-CFB0-4251-BE6A-EF4C4CC0E577}">
      <dgm:prSet/>
      <dgm:spPr/>
      <dgm:t>
        <a:bodyPr/>
        <a:lstStyle/>
        <a:p>
          <a:endParaRPr lang="ru-RU"/>
        </a:p>
      </dgm:t>
    </dgm:pt>
    <dgm:pt modelId="{8ADA5343-D49B-4BDE-AE3E-7EE6F214259B}" type="sibTrans" cxnId="{B1414A02-CFB0-4251-BE6A-EF4C4CC0E577}">
      <dgm:prSet/>
      <dgm:spPr/>
      <dgm:t>
        <a:bodyPr/>
        <a:lstStyle/>
        <a:p>
          <a:endParaRPr lang="ru-RU"/>
        </a:p>
      </dgm:t>
    </dgm:pt>
    <dgm:pt modelId="{1C0E23EC-0BE6-48F7-9A4C-C1F1C4891CBF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ru-RU" sz="2800" baseline="0" dirty="0" smtClean="0">
              <a:solidFill>
                <a:schemeClr val="tx1"/>
              </a:solidFill>
            </a:rPr>
            <a:t>С</a:t>
          </a:r>
          <a:r>
            <a:rPr lang="ru-RU" sz="2800" baseline="-25000" dirty="0" smtClean="0">
              <a:solidFill>
                <a:schemeClr val="tx1"/>
              </a:solidFill>
            </a:rPr>
            <a:t>3</a:t>
          </a:r>
          <a:endParaRPr lang="ru-RU" sz="2800" dirty="0">
            <a:solidFill>
              <a:schemeClr val="tx1"/>
            </a:solidFill>
          </a:endParaRPr>
        </a:p>
      </dgm:t>
    </dgm:pt>
    <dgm:pt modelId="{759D8228-2C2D-460B-A1C0-B135A935AAA9}" type="parTrans" cxnId="{D312F36D-0655-4D7A-9B6E-55239732E659}">
      <dgm:prSet/>
      <dgm:spPr/>
      <dgm:t>
        <a:bodyPr/>
        <a:lstStyle/>
        <a:p>
          <a:endParaRPr lang="ru-RU"/>
        </a:p>
      </dgm:t>
    </dgm:pt>
    <dgm:pt modelId="{B2C1DCB7-E543-418B-B1C4-25510E362A98}" type="sibTrans" cxnId="{D312F36D-0655-4D7A-9B6E-55239732E659}">
      <dgm:prSet/>
      <dgm:spPr/>
      <dgm:t>
        <a:bodyPr/>
        <a:lstStyle/>
        <a:p>
          <a:endParaRPr lang="ru-RU"/>
        </a:p>
      </dgm:t>
    </dgm:pt>
    <dgm:pt modelId="{E197FE62-3324-4073-872A-500B86BFB1DA}">
      <dgm:prSet custT="1"/>
      <dgm:spPr>
        <a:solidFill>
          <a:srgbClr val="FFFF00"/>
        </a:solidFill>
      </dgm:spPr>
      <dgm:t>
        <a:bodyPr/>
        <a:lstStyle/>
        <a:p>
          <a:pPr rtl="0"/>
          <a:r>
            <a:rPr lang="ru-RU" sz="2800" baseline="0" dirty="0" smtClean="0">
              <a:solidFill>
                <a:schemeClr val="tx1"/>
              </a:solidFill>
            </a:rPr>
            <a:t>С</a:t>
          </a:r>
          <a:r>
            <a:rPr lang="ru-RU" sz="2800" baseline="-25000" dirty="0" smtClean="0">
              <a:solidFill>
                <a:schemeClr val="tx1"/>
              </a:solidFill>
            </a:rPr>
            <a:t>4</a:t>
          </a:r>
          <a:endParaRPr lang="ru-RU" sz="2800" dirty="0">
            <a:solidFill>
              <a:schemeClr val="tx1"/>
            </a:solidFill>
          </a:endParaRPr>
        </a:p>
      </dgm:t>
    </dgm:pt>
    <dgm:pt modelId="{8C51DD2A-4C05-4339-8FA6-E0FDFE2EE724}" type="parTrans" cxnId="{D40F69E9-495A-4C1F-97E5-8B517ECCE2C4}">
      <dgm:prSet/>
      <dgm:spPr/>
      <dgm:t>
        <a:bodyPr/>
        <a:lstStyle/>
        <a:p>
          <a:endParaRPr lang="ru-RU"/>
        </a:p>
      </dgm:t>
    </dgm:pt>
    <dgm:pt modelId="{7E518CF8-02DA-4041-90DA-A36278814BA3}" type="sibTrans" cxnId="{D40F69E9-495A-4C1F-97E5-8B517ECCE2C4}">
      <dgm:prSet/>
      <dgm:spPr/>
      <dgm:t>
        <a:bodyPr/>
        <a:lstStyle/>
        <a:p>
          <a:endParaRPr lang="ru-RU"/>
        </a:p>
      </dgm:t>
    </dgm:pt>
    <dgm:pt modelId="{79CA4867-503A-4B08-8CDF-2E2A5A0B60BE}">
      <dgm:prSet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ru-RU" sz="1450" b="0" baseline="0" dirty="0" smtClean="0"/>
            <a:t>С</a:t>
          </a:r>
          <a:r>
            <a:rPr lang="ru-RU" sz="1450" b="0" baseline="-25000" dirty="0" smtClean="0"/>
            <a:t>1</a:t>
          </a:r>
          <a:r>
            <a:rPr lang="ru-RU" sz="1450" b="0" baseline="0" dirty="0" smtClean="0"/>
            <a:t> - стандартизированная тарифная ставка на покрытие расходов на технологическое присоединение энергопринимающих устройств потребителей электрической энергии, объектов электросетевого хозяйства, принадлежащих сетевым организациям и иным лицам, по содержанию службы ТП (руб./кВт);</a:t>
          </a:r>
          <a:endParaRPr lang="ru-RU" sz="1450" b="0" dirty="0"/>
        </a:p>
      </dgm:t>
    </dgm:pt>
    <dgm:pt modelId="{9BF8FEDA-928B-414F-8640-83672FE345A4}" type="parTrans" cxnId="{263A4DAD-91CE-4E38-ADC9-600763C9BDFB}">
      <dgm:prSet/>
      <dgm:spPr/>
      <dgm:t>
        <a:bodyPr/>
        <a:lstStyle/>
        <a:p>
          <a:endParaRPr lang="ru-RU"/>
        </a:p>
      </dgm:t>
    </dgm:pt>
    <dgm:pt modelId="{7C2AEEAF-5F09-43EA-B3CE-60CB82CD47BF}" type="sibTrans" cxnId="{263A4DAD-91CE-4E38-ADC9-600763C9BDFB}">
      <dgm:prSet/>
      <dgm:spPr/>
      <dgm:t>
        <a:bodyPr/>
        <a:lstStyle/>
        <a:p>
          <a:endParaRPr lang="ru-RU"/>
        </a:p>
      </dgm:t>
    </dgm:pt>
    <dgm:pt modelId="{E1B0222B-203E-470F-B7CC-2E81FA2E0018}">
      <dgm:prSet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ru-RU" sz="1450" b="0" baseline="0" dirty="0" smtClean="0"/>
            <a:t>С</a:t>
          </a:r>
          <a:r>
            <a:rPr lang="ru-RU" sz="1450" b="0" baseline="-25000" dirty="0" smtClean="0"/>
            <a:t>2</a:t>
          </a:r>
          <a:r>
            <a:rPr lang="ru-RU" sz="1450" b="0" baseline="0" dirty="0" smtClean="0"/>
            <a:t> - стандартизированная тарифная ставка на покрытие расходов сетевой организации на строительство воздушных линий электропередачи на i-м уровне напряжения согласно Приложению </a:t>
          </a:r>
          <a:r>
            <a:rPr lang="ru-RU" sz="1450" b="0" baseline="0" dirty="0" smtClean="0"/>
            <a:t>3 </a:t>
          </a:r>
          <a:r>
            <a:rPr lang="ru-RU" sz="1450" b="0" baseline="0" dirty="0" smtClean="0"/>
            <a:t>к Методическим указаниям в расчете на 1 км линий (руб./км);</a:t>
          </a:r>
          <a:endParaRPr lang="ru-RU" sz="1450" b="0" baseline="0" dirty="0"/>
        </a:p>
      </dgm:t>
    </dgm:pt>
    <dgm:pt modelId="{6077540A-96E1-464C-8841-528AD3AA6B31}" type="parTrans" cxnId="{CE9C6D03-661E-4801-BF3E-929D46DC7206}">
      <dgm:prSet/>
      <dgm:spPr/>
      <dgm:t>
        <a:bodyPr/>
        <a:lstStyle/>
        <a:p>
          <a:endParaRPr lang="ru-RU"/>
        </a:p>
      </dgm:t>
    </dgm:pt>
    <dgm:pt modelId="{52A3730A-FDAB-4185-B1CB-6EBA84EDC495}" type="sibTrans" cxnId="{CE9C6D03-661E-4801-BF3E-929D46DC7206}">
      <dgm:prSet/>
      <dgm:spPr/>
      <dgm:t>
        <a:bodyPr/>
        <a:lstStyle/>
        <a:p>
          <a:endParaRPr lang="ru-RU"/>
        </a:p>
      </dgm:t>
    </dgm:pt>
    <dgm:pt modelId="{A56F1367-B360-4491-9090-183C2CF43DDE}">
      <dgm:prSet custT="1"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ru-RU" sz="1450" b="0" baseline="0" dirty="0" smtClean="0"/>
            <a:t>С</a:t>
          </a:r>
          <a:r>
            <a:rPr lang="ru-RU" sz="1450" b="0" baseline="-25000" dirty="0" smtClean="0"/>
            <a:t>3</a:t>
          </a:r>
          <a:r>
            <a:rPr lang="ru-RU" sz="1450" b="0" baseline="0" dirty="0" smtClean="0"/>
            <a:t> - стандартизированная тарифная ставка на покрытие расходов сетевой организации на строительство кабельных линий электропередачи на i-м уровне напряжения согласно Приложению </a:t>
          </a:r>
          <a:r>
            <a:rPr lang="ru-RU" sz="1450" b="0" baseline="0" dirty="0" smtClean="0"/>
            <a:t>3 </a:t>
          </a:r>
          <a:r>
            <a:rPr lang="ru-RU" sz="1450" b="0" baseline="0" dirty="0" smtClean="0"/>
            <a:t>к Методическим указаниям в расчете на 1 км линий (руб./км); </a:t>
          </a:r>
          <a:endParaRPr lang="ru-RU" sz="1450" b="0" baseline="0" dirty="0"/>
        </a:p>
      </dgm:t>
    </dgm:pt>
    <dgm:pt modelId="{63AFE39A-CA7A-4951-8217-86E4D408094F}" type="parTrans" cxnId="{B56ED6B5-E6DE-4577-B5F1-5B1C70D0709B}">
      <dgm:prSet/>
      <dgm:spPr/>
      <dgm:t>
        <a:bodyPr/>
        <a:lstStyle/>
        <a:p>
          <a:endParaRPr lang="ru-RU"/>
        </a:p>
      </dgm:t>
    </dgm:pt>
    <dgm:pt modelId="{B500B6D6-6AB6-4141-A9C3-5221E0A10B61}" type="sibTrans" cxnId="{B56ED6B5-E6DE-4577-B5F1-5B1C70D0709B}">
      <dgm:prSet/>
      <dgm:spPr/>
      <dgm:t>
        <a:bodyPr/>
        <a:lstStyle/>
        <a:p>
          <a:endParaRPr lang="ru-RU"/>
        </a:p>
      </dgm:t>
    </dgm:pt>
    <dgm:pt modelId="{C857A858-726B-4491-ACD3-863FFA94FB4B}">
      <dgm:prSet custT="1"/>
      <dgm:spPr>
        <a:solidFill>
          <a:srgbClr val="FFFF99">
            <a:alpha val="89804"/>
          </a:srgbClr>
        </a:solidFill>
      </dgm:spPr>
      <dgm:t>
        <a:bodyPr/>
        <a:lstStyle/>
        <a:p>
          <a:pPr rtl="0"/>
          <a:r>
            <a:rPr lang="ru-RU" sz="1450" b="0" baseline="0" dirty="0" smtClean="0"/>
            <a:t>С</a:t>
          </a:r>
          <a:r>
            <a:rPr lang="ru-RU" sz="1450" b="0" baseline="-25000" dirty="0" smtClean="0"/>
            <a:t>4</a:t>
          </a:r>
          <a:r>
            <a:rPr lang="ru-RU" sz="1450" b="0" baseline="0" dirty="0" smtClean="0"/>
            <a:t> - стандартизированная тарифная ставка на покрытие расходов сетевой организации на строительство подстанций согласно Приложению </a:t>
          </a:r>
          <a:r>
            <a:rPr lang="ru-RU" sz="1450" b="0" baseline="0" dirty="0" smtClean="0"/>
            <a:t>3 </a:t>
          </a:r>
          <a:r>
            <a:rPr lang="ru-RU" sz="1450" b="0" baseline="0" dirty="0" smtClean="0"/>
            <a:t>к Методическим указаниям на i-м уровне напряжения (руб./кВт.). </a:t>
          </a:r>
          <a:endParaRPr lang="ru-RU" sz="1450" b="0" baseline="0" dirty="0"/>
        </a:p>
      </dgm:t>
    </dgm:pt>
    <dgm:pt modelId="{837A409D-4504-4650-90BC-F0BC9E34151A}" type="parTrans" cxnId="{6E5C7F63-2475-4D7C-A9E8-4538760AFF55}">
      <dgm:prSet/>
      <dgm:spPr/>
      <dgm:t>
        <a:bodyPr/>
        <a:lstStyle/>
        <a:p>
          <a:endParaRPr lang="ru-RU"/>
        </a:p>
      </dgm:t>
    </dgm:pt>
    <dgm:pt modelId="{BC743CD8-6310-44CB-BA4E-E67316A21966}" type="sibTrans" cxnId="{6E5C7F63-2475-4D7C-A9E8-4538760AFF55}">
      <dgm:prSet/>
      <dgm:spPr/>
      <dgm:t>
        <a:bodyPr/>
        <a:lstStyle/>
        <a:p>
          <a:endParaRPr lang="ru-RU"/>
        </a:p>
      </dgm:t>
    </dgm:pt>
    <dgm:pt modelId="{55C1003B-3BA0-492D-8622-0434858CA1BB}" type="pres">
      <dgm:prSet presAssocID="{08DB3E43-7F93-431C-B400-3B81C9425C0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3DE5B5C-E444-4618-B381-E3C2FB9BFC75}" type="pres">
      <dgm:prSet presAssocID="{6AD7AC3A-0D3C-4D44-B326-92B0D3A9ED58}" presName="composite" presStyleCnt="0"/>
      <dgm:spPr/>
      <dgm:t>
        <a:bodyPr/>
        <a:lstStyle/>
        <a:p>
          <a:endParaRPr lang="ru-RU"/>
        </a:p>
      </dgm:t>
    </dgm:pt>
    <dgm:pt modelId="{C5D8164E-C0AC-4658-85E8-DFC4F1D4756D}" type="pres">
      <dgm:prSet presAssocID="{6AD7AC3A-0D3C-4D44-B326-92B0D3A9ED58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D7F54D-614B-4809-B2E9-3E1A0B7A7E5D}" type="pres">
      <dgm:prSet presAssocID="{6AD7AC3A-0D3C-4D44-B326-92B0D3A9ED58}" presName="descendantText" presStyleLbl="alignAcc1" presStyleIdx="0" presStyleCnt="4" custScaleY="1402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3E162F-C632-4099-931A-2CB115B52981}" type="pres">
      <dgm:prSet presAssocID="{1C40DD82-4918-4706-9036-466A0D21AF7C}" presName="sp" presStyleCnt="0"/>
      <dgm:spPr/>
      <dgm:t>
        <a:bodyPr/>
        <a:lstStyle/>
        <a:p>
          <a:endParaRPr lang="ru-RU"/>
        </a:p>
      </dgm:t>
    </dgm:pt>
    <dgm:pt modelId="{8F40E8C9-1F3C-4CFE-8FD3-94A63CB851B8}" type="pres">
      <dgm:prSet presAssocID="{28171CD9-C59A-45C5-9DAB-FBF5D8AAB968}" presName="composite" presStyleCnt="0"/>
      <dgm:spPr/>
      <dgm:t>
        <a:bodyPr/>
        <a:lstStyle/>
        <a:p>
          <a:endParaRPr lang="ru-RU"/>
        </a:p>
      </dgm:t>
    </dgm:pt>
    <dgm:pt modelId="{28EAB4B1-A10B-4659-B5F8-57798369C543}" type="pres">
      <dgm:prSet presAssocID="{28171CD9-C59A-45C5-9DAB-FBF5D8AAB968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8F97E3-BFF3-4616-BCDE-C66D6C1E7BAE}" type="pres">
      <dgm:prSet presAssocID="{28171CD9-C59A-45C5-9DAB-FBF5D8AAB968}" presName="descendantText" presStyleLbl="alignAcc1" presStyleIdx="1" presStyleCnt="4" custScaleY="1507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CCFAFF-60F4-43B3-86A4-E32F3E4AAB92}" type="pres">
      <dgm:prSet presAssocID="{8ADA5343-D49B-4BDE-AE3E-7EE6F214259B}" presName="sp" presStyleCnt="0"/>
      <dgm:spPr/>
      <dgm:t>
        <a:bodyPr/>
        <a:lstStyle/>
        <a:p>
          <a:endParaRPr lang="ru-RU"/>
        </a:p>
      </dgm:t>
    </dgm:pt>
    <dgm:pt modelId="{F6925C72-5683-4037-A83A-588F4861322D}" type="pres">
      <dgm:prSet presAssocID="{1C0E23EC-0BE6-48F7-9A4C-C1F1C4891CBF}" presName="composite" presStyleCnt="0"/>
      <dgm:spPr/>
      <dgm:t>
        <a:bodyPr/>
        <a:lstStyle/>
        <a:p>
          <a:endParaRPr lang="ru-RU"/>
        </a:p>
      </dgm:t>
    </dgm:pt>
    <dgm:pt modelId="{14D1CFD1-0DC1-46AF-8F56-AB32E4D4795F}" type="pres">
      <dgm:prSet presAssocID="{1C0E23EC-0BE6-48F7-9A4C-C1F1C4891CBF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7DA8EF-82EA-4231-9F18-60D2BCA2D7AC}" type="pres">
      <dgm:prSet presAssocID="{1C0E23EC-0BE6-48F7-9A4C-C1F1C4891CBF}" presName="descendantText" presStyleLbl="alignAcc1" presStyleIdx="2" presStyleCnt="4" custScaleY="1603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B29CEB-DE9F-43CF-A183-62087C25C9F9}" type="pres">
      <dgm:prSet presAssocID="{B2C1DCB7-E543-418B-B1C4-25510E362A98}" presName="sp" presStyleCnt="0"/>
      <dgm:spPr/>
      <dgm:t>
        <a:bodyPr/>
        <a:lstStyle/>
        <a:p>
          <a:endParaRPr lang="ru-RU"/>
        </a:p>
      </dgm:t>
    </dgm:pt>
    <dgm:pt modelId="{F7B95718-AB48-4921-ACAC-C066649A1B91}" type="pres">
      <dgm:prSet presAssocID="{E197FE62-3324-4073-872A-500B86BFB1DA}" presName="composite" presStyleCnt="0"/>
      <dgm:spPr/>
      <dgm:t>
        <a:bodyPr/>
        <a:lstStyle/>
        <a:p>
          <a:endParaRPr lang="ru-RU"/>
        </a:p>
      </dgm:t>
    </dgm:pt>
    <dgm:pt modelId="{0B599DC6-6B58-40AE-98B3-33503F64B1C3}" type="pres">
      <dgm:prSet presAssocID="{E197FE62-3324-4073-872A-500B86BFB1DA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2168C4-038B-4C5D-BD6C-94E6F953C8A2}" type="pres">
      <dgm:prSet presAssocID="{E197FE62-3324-4073-872A-500B86BFB1DA}" presName="descendantText" presStyleLbl="alignAcc1" presStyleIdx="3" presStyleCnt="4" custScaleY="1406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D8ECB29-F69C-4CF7-9943-DF972591BA2E}" type="presOf" srcId="{6AD7AC3A-0D3C-4D44-B326-92B0D3A9ED58}" destId="{C5D8164E-C0AC-4658-85E8-DFC4F1D4756D}" srcOrd="0" destOrd="0" presId="urn:microsoft.com/office/officeart/2005/8/layout/chevron2"/>
    <dgm:cxn modelId="{AB1F025F-CCC9-4A53-9436-8E188E9C9CA4}" srcId="{08DB3E43-7F93-431C-B400-3B81C9425C0F}" destId="{6AD7AC3A-0D3C-4D44-B326-92B0D3A9ED58}" srcOrd="0" destOrd="0" parTransId="{B03F26A1-A6CD-4017-8427-B538E675BF34}" sibTransId="{1C40DD82-4918-4706-9036-466A0D21AF7C}"/>
    <dgm:cxn modelId="{D312F36D-0655-4D7A-9B6E-55239732E659}" srcId="{08DB3E43-7F93-431C-B400-3B81C9425C0F}" destId="{1C0E23EC-0BE6-48F7-9A4C-C1F1C4891CBF}" srcOrd="2" destOrd="0" parTransId="{759D8228-2C2D-460B-A1C0-B135A935AAA9}" sibTransId="{B2C1DCB7-E543-418B-B1C4-25510E362A98}"/>
    <dgm:cxn modelId="{263A4DAD-91CE-4E38-ADC9-600763C9BDFB}" srcId="{6AD7AC3A-0D3C-4D44-B326-92B0D3A9ED58}" destId="{79CA4867-503A-4B08-8CDF-2E2A5A0B60BE}" srcOrd="0" destOrd="0" parTransId="{9BF8FEDA-928B-414F-8640-83672FE345A4}" sibTransId="{7C2AEEAF-5F09-43EA-B3CE-60CB82CD47BF}"/>
    <dgm:cxn modelId="{F21B3D2F-026B-43E8-BF0F-EE4E6BAAB26C}" type="presOf" srcId="{E197FE62-3324-4073-872A-500B86BFB1DA}" destId="{0B599DC6-6B58-40AE-98B3-33503F64B1C3}" srcOrd="0" destOrd="0" presId="urn:microsoft.com/office/officeart/2005/8/layout/chevron2"/>
    <dgm:cxn modelId="{F45E5AA0-4C04-4AAA-A9B3-DFE86BC99E2F}" type="presOf" srcId="{E1B0222B-203E-470F-B7CC-2E81FA2E0018}" destId="{3F8F97E3-BFF3-4616-BCDE-C66D6C1E7BAE}" srcOrd="0" destOrd="0" presId="urn:microsoft.com/office/officeart/2005/8/layout/chevron2"/>
    <dgm:cxn modelId="{31950027-3E84-4C63-8DB5-05B8D5D71E6F}" type="presOf" srcId="{28171CD9-C59A-45C5-9DAB-FBF5D8AAB968}" destId="{28EAB4B1-A10B-4659-B5F8-57798369C543}" srcOrd="0" destOrd="0" presId="urn:microsoft.com/office/officeart/2005/8/layout/chevron2"/>
    <dgm:cxn modelId="{CE9C6D03-661E-4801-BF3E-929D46DC7206}" srcId="{28171CD9-C59A-45C5-9DAB-FBF5D8AAB968}" destId="{E1B0222B-203E-470F-B7CC-2E81FA2E0018}" srcOrd="0" destOrd="0" parTransId="{6077540A-96E1-464C-8841-528AD3AA6B31}" sibTransId="{52A3730A-FDAB-4185-B1CB-6EBA84EDC495}"/>
    <dgm:cxn modelId="{B56ED6B5-E6DE-4577-B5F1-5B1C70D0709B}" srcId="{1C0E23EC-0BE6-48F7-9A4C-C1F1C4891CBF}" destId="{A56F1367-B360-4491-9090-183C2CF43DDE}" srcOrd="0" destOrd="0" parTransId="{63AFE39A-CA7A-4951-8217-86E4D408094F}" sibTransId="{B500B6D6-6AB6-4141-A9C3-5221E0A10B61}"/>
    <dgm:cxn modelId="{D8EFB799-BA6C-4B4F-BE1F-0011B41FB300}" type="presOf" srcId="{C857A858-726B-4491-ACD3-863FFA94FB4B}" destId="{892168C4-038B-4C5D-BD6C-94E6F953C8A2}" srcOrd="0" destOrd="0" presId="urn:microsoft.com/office/officeart/2005/8/layout/chevron2"/>
    <dgm:cxn modelId="{D40F69E9-495A-4C1F-97E5-8B517ECCE2C4}" srcId="{08DB3E43-7F93-431C-B400-3B81C9425C0F}" destId="{E197FE62-3324-4073-872A-500B86BFB1DA}" srcOrd="3" destOrd="0" parTransId="{8C51DD2A-4C05-4339-8FA6-E0FDFE2EE724}" sibTransId="{7E518CF8-02DA-4041-90DA-A36278814BA3}"/>
    <dgm:cxn modelId="{6E5C7F63-2475-4D7C-A9E8-4538760AFF55}" srcId="{E197FE62-3324-4073-872A-500B86BFB1DA}" destId="{C857A858-726B-4491-ACD3-863FFA94FB4B}" srcOrd="0" destOrd="0" parTransId="{837A409D-4504-4650-90BC-F0BC9E34151A}" sibTransId="{BC743CD8-6310-44CB-BA4E-E67316A21966}"/>
    <dgm:cxn modelId="{B1414A02-CFB0-4251-BE6A-EF4C4CC0E577}" srcId="{08DB3E43-7F93-431C-B400-3B81C9425C0F}" destId="{28171CD9-C59A-45C5-9DAB-FBF5D8AAB968}" srcOrd="1" destOrd="0" parTransId="{F366236B-1E43-497F-9AC5-85C52B760C0B}" sibTransId="{8ADA5343-D49B-4BDE-AE3E-7EE6F214259B}"/>
    <dgm:cxn modelId="{04B9AAB8-0FCB-42AA-8B16-021466B31981}" type="presOf" srcId="{08DB3E43-7F93-431C-B400-3B81C9425C0F}" destId="{55C1003B-3BA0-492D-8622-0434858CA1BB}" srcOrd="0" destOrd="0" presId="urn:microsoft.com/office/officeart/2005/8/layout/chevron2"/>
    <dgm:cxn modelId="{F5E1CD89-5AE9-4CCA-A290-FDF2BC0B9D44}" type="presOf" srcId="{A56F1367-B360-4491-9090-183C2CF43DDE}" destId="{427DA8EF-82EA-4231-9F18-60D2BCA2D7AC}" srcOrd="0" destOrd="0" presId="urn:microsoft.com/office/officeart/2005/8/layout/chevron2"/>
    <dgm:cxn modelId="{D7D80002-A7AB-4521-B196-28F7C10DB9B3}" type="presOf" srcId="{1C0E23EC-0BE6-48F7-9A4C-C1F1C4891CBF}" destId="{14D1CFD1-0DC1-46AF-8F56-AB32E4D4795F}" srcOrd="0" destOrd="0" presId="urn:microsoft.com/office/officeart/2005/8/layout/chevron2"/>
    <dgm:cxn modelId="{B0382AB7-3B4F-47E5-8F74-97C10A66CA59}" type="presOf" srcId="{79CA4867-503A-4B08-8CDF-2E2A5A0B60BE}" destId="{90D7F54D-614B-4809-B2E9-3E1A0B7A7E5D}" srcOrd="0" destOrd="0" presId="urn:microsoft.com/office/officeart/2005/8/layout/chevron2"/>
    <dgm:cxn modelId="{78823BA9-827A-41A6-8190-C624329D45E6}" type="presParOf" srcId="{55C1003B-3BA0-492D-8622-0434858CA1BB}" destId="{F3DE5B5C-E444-4618-B381-E3C2FB9BFC75}" srcOrd="0" destOrd="0" presId="urn:microsoft.com/office/officeart/2005/8/layout/chevron2"/>
    <dgm:cxn modelId="{63877728-BAD0-45BF-B85A-3EEB811637D3}" type="presParOf" srcId="{F3DE5B5C-E444-4618-B381-E3C2FB9BFC75}" destId="{C5D8164E-C0AC-4658-85E8-DFC4F1D4756D}" srcOrd="0" destOrd="0" presId="urn:microsoft.com/office/officeart/2005/8/layout/chevron2"/>
    <dgm:cxn modelId="{14C24371-7C0B-4F4C-BB6D-31C8FBDD74C3}" type="presParOf" srcId="{F3DE5B5C-E444-4618-B381-E3C2FB9BFC75}" destId="{90D7F54D-614B-4809-B2E9-3E1A0B7A7E5D}" srcOrd="1" destOrd="0" presId="urn:microsoft.com/office/officeart/2005/8/layout/chevron2"/>
    <dgm:cxn modelId="{A14401F6-161F-4450-AA49-A8E0608C00EB}" type="presParOf" srcId="{55C1003B-3BA0-492D-8622-0434858CA1BB}" destId="{C83E162F-C632-4099-931A-2CB115B52981}" srcOrd="1" destOrd="0" presId="urn:microsoft.com/office/officeart/2005/8/layout/chevron2"/>
    <dgm:cxn modelId="{7BFD5EE5-F349-4C09-AE22-5F7DAD7AF7F4}" type="presParOf" srcId="{55C1003B-3BA0-492D-8622-0434858CA1BB}" destId="{8F40E8C9-1F3C-4CFE-8FD3-94A63CB851B8}" srcOrd="2" destOrd="0" presId="urn:microsoft.com/office/officeart/2005/8/layout/chevron2"/>
    <dgm:cxn modelId="{0E204C2B-D905-42DD-9D29-32FB97E02FEE}" type="presParOf" srcId="{8F40E8C9-1F3C-4CFE-8FD3-94A63CB851B8}" destId="{28EAB4B1-A10B-4659-B5F8-57798369C543}" srcOrd="0" destOrd="0" presId="urn:microsoft.com/office/officeart/2005/8/layout/chevron2"/>
    <dgm:cxn modelId="{7C1A8399-15C1-4954-8B6C-DACC9EFF8513}" type="presParOf" srcId="{8F40E8C9-1F3C-4CFE-8FD3-94A63CB851B8}" destId="{3F8F97E3-BFF3-4616-BCDE-C66D6C1E7BAE}" srcOrd="1" destOrd="0" presId="urn:microsoft.com/office/officeart/2005/8/layout/chevron2"/>
    <dgm:cxn modelId="{B4F6F6E8-4EA2-4E03-BC32-C33B65B37655}" type="presParOf" srcId="{55C1003B-3BA0-492D-8622-0434858CA1BB}" destId="{CECCFAFF-60F4-43B3-86A4-E32F3E4AAB92}" srcOrd="3" destOrd="0" presId="urn:microsoft.com/office/officeart/2005/8/layout/chevron2"/>
    <dgm:cxn modelId="{0CE9CFC9-3716-4CAF-8406-CB79DD87918A}" type="presParOf" srcId="{55C1003B-3BA0-492D-8622-0434858CA1BB}" destId="{F6925C72-5683-4037-A83A-588F4861322D}" srcOrd="4" destOrd="0" presId="urn:microsoft.com/office/officeart/2005/8/layout/chevron2"/>
    <dgm:cxn modelId="{A4C4CCC4-B4E9-43DB-937A-01A952F8678A}" type="presParOf" srcId="{F6925C72-5683-4037-A83A-588F4861322D}" destId="{14D1CFD1-0DC1-46AF-8F56-AB32E4D4795F}" srcOrd="0" destOrd="0" presId="urn:microsoft.com/office/officeart/2005/8/layout/chevron2"/>
    <dgm:cxn modelId="{984EC049-00B4-4FF1-80A0-ECDDAA1CFFB0}" type="presParOf" srcId="{F6925C72-5683-4037-A83A-588F4861322D}" destId="{427DA8EF-82EA-4231-9F18-60D2BCA2D7AC}" srcOrd="1" destOrd="0" presId="urn:microsoft.com/office/officeart/2005/8/layout/chevron2"/>
    <dgm:cxn modelId="{AB9DB7C2-8BE9-4F61-BF8E-FDB4AAFFA90A}" type="presParOf" srcId="{55C1003B-3BA0-492D-8622-0434858CA1BB}" destId="{AFB29CEB-DE9F-43CF-A183-62087C25C9F9}" srcOrd="5" destOrd="0" presId="urn:microsoft.com/office/officeart/2005/8/layout/chevron2"/>
    <dgm:cxn modelId="{B0A8B1D4-A55F-4EE0-B1C3-80AB1C71FC8A}" type="presParOf" srcId="{55C1003B-3BA0-492D-8622-0434858CA1BB}" destId="{F7B95718-AB48-4921-ACAC-C066649A1B91}" srcOrd="6" destOrd="0" presId="urn:microsoft.com/office/officeart/2005/8/layout/chevron2"/>
    <dgm:cxn modelId="{99351206-50AD-4EEC-BC53-95AFB61786A3}" type="presParOf" srcId="{F7B95718-AB48-4921-ACAC-C066649A1B91}" destId="{0B599DC6-6B58-40AE-98B3-33503F64B1C3}" srcOrd="0" destOrd="0" presId="urn:microsoft.com/office/officeart/2005/8/layout/chevron2"/>
    <dgm:cxn modelId="{EEC354C8-318E-46EC-9270-3CBB4826152B}" type="presParOf" srcId="{F7B95718-AB48-4921-ACAC-C066649A1B91}" destId="{892168C4-038B-4C5D-BD6C-94E6F953C8A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5F1703F-72DA-4BF3-BB17-1B0672662A6D}" type="doc">
      <dgm:prSet loTypeId="urn:microsoft.com/office/officeart/2005/8/layout/hierarchy2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5388159-CCD8-485D-A1E0-AC8E89F66E13}">
      <dgm:prSet phldrT="[Текст]" custT="1"/>
      <dgm:spPr/>
      <dgm:t>
        <a:bodyPr/>
        <a:lstStyle/>
        <a:p>
          <a:pPr algn="ctr"/>
          <a:r>
            <a:rPr lang="ru-RU" sz="1400" dirty="0" smtClean="0"/>
            <a:t>По сметным расчётам стоимость строительства в ценах 2013 года 1 км ЛЭП составляет:</a:t>
          </a:r>
          <a:endParaRPr lang="ru-RU" sz="1400" dirty="0"/>
        </a:p>
      </dgm:t>
    </dgm:pt>
    <dgm:pt modelId="{5428C5D7-DC4F-4E78-BF8A-19A8FC88F4A2}" type="parTrans" cxnId="{513D0C70-18AD-4EC2-9540-A136A439A69D}">
      <dgm:prSet/>
      <dgm:spPr/>
      <dgm:t>
        <a:bodyPr/>
        <a:lstStyle/>
        <a:p>
          <a:endParaRPr lang="ru-RU"/>
        </a:p>
      </dgm:t>
    </dgm:pt>
    <dgm:pt modelId="{00130857-1E6F-4D96-87E3-0196FDFBFE40}" type="sibTrans" cxnId="{513D0C70-18AD-4EC2-9540-A136A439A69D}">
      <dgm:prSet/>
      <dgm:spPr/>
      <dgm:t>
        <a:bodyPr/>
        <a:lstStyle/>
        <a:p>
          <a:endParaRPr lang="ru-RU"/>
        </a:p>
      </dgm:t>
    </dgm:pt>
    <dgm:pt modelId="{52CA0FE2-2111-48CE-BBE1-C0418A30BAA3}">
      <dgm:prSet phldrT="[Текст]" custT="1"/>
      <dgm:spPr/>
      <dgm:t>
        <a:bodyPr/>
        <a:lstStyle/>
        <a:p>
          <a:r>
            <a:rPr lang="ru-RU" sz="1600" dirty="0" smtClean="0"/>
            <a:t>Воздушные линии </a:t>
          </a:r>
        </a:p>
        <a:p>
          <a:r>
            <a:rPr lang="ru-RU" sz="1600" dirty="0" smtClean="0"/>
            <a:t>927 тыс. руб.</a:t>
          </a:r>
          <a:endParaRPr lang="ru-RU" sz="1600" dirty="0"/>
        </a:p>
      </dgm:t>
    </dgm:pt>
    <dgm:pt modelId="{9AF43814-2DB5-4678-91DF-174628FA5FC0}" type="parTrans" cxnId="{8B7E0131-CF94-4189-9D20-F1A574E7BC2A}">
      <dgm:prSet/>
      <dgm:spPr/>
      <dgm:t>
        <a:bodyPr/>
        <a:lstStyle/>
        <a:p>
          <a:endParaRPr lang="ru-RU"/>
        </a:p>
      </dgm:t>
    </dgm:pt>
    <dgm:pt modelId="{2C7A699E-2277-4685-80A8-163F96E9C346}" type="sibTrans" cxnId="{8B7E0131-CF94-4189-9D20-F1A574E7BC2A}">
      <dgm:prSet/>
      <dgm:spPr/>
      <dgm:t>
        <a:bodyPr/>
        <a:lstStyle/>
        <a:p>
          <a:endParaRPr lang="ru-RU"/>
        </a:p>
      </dgm:t>
    </dgm:pt>
    <dgm:pt modelId="{3A1594B5-97F2-49DB-A085-884968F35D10}">
      <dgm:prSet phldrT="[Текст]" custT="1"/>
      <dgm:spPr/>
      <dgm:t>
        <a:bodyPr/>
        <a:lstStyle/>
        <a:p>
          <a:r>
            <a:rPr lang="ru-RU" sz="1600" dirty="0" smtClean="0"/>
            <a:t>Кабельные линии </a:t>
          </a:r>
        </a:p>
        <a:p>
          <a:r>
            <a:rPr lang="ru-RU" sz="1600" dirty="0" smtClean="0"/>
            <a:t>1 971 тыс. руб.</a:t>
          </a:r>
          <a:endParaRPr lang="ru-RU" sz="1600" dirty="0"/>
        </a:p>
      </dgm:t>
    </dgm:pt>
    <dgm:pt modelId="{71512473-FAD1-4B20-9F6A-D8DE64B2128E}" type="parTrans" cxnId="{3016B8BE-24C3-441A-AF5C-8EDE29754A73}">
      <dgm:prSet/>
      <dgm:spPr/>
      <dgm:t>
        <a:bodyPr/>
        <a:lstStyle/>
        <a:p>
          <a:endParaRPr lang="ru-RU"/>
        </a:p>
      </dgm:t>
    </dgm:pt>
    <dgm:pt modelId="{AAF003F6-29A7-4352-B81E-55A03C457CC4}" type="sibTrans" cxnId="{3016B8BE-24C3-441A-AF5C-8EDE29754A73}">
      <dgm:prSet/>
      <dgm:spPr/>
      <dgm:t>
        <a:bodyPr/>
        <a:lstStyle/>
        <a:p>
          <a:endParaRPr lang="ru-RU"/>
        </a:p>
      </dgm:t>
    </dgm:pt>
    <dgm:pt modelId="{798EF114-F0AD-49D0-8FED-D88244CD0008}" type="pres">
      <dgm:prSet presAssocID="{D5F1703F-72DA-4BF3-BB17-1B0672662A6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D318936-1C57-4D0A-ADBE-51AAC406FA35}" type="pres">
      <dgm:prSet presAssocID="{45388159-CCD8-485D-A1E0-AC8E89F66E13}" presName="root1" presStyleCnt="0"/>
      <dgm:spPr/>
      <dgm:t>
        <a:bodyPr/>
        <a:lstStyle/>
        <a:p>
          <a:endParaRPr lang="ru-RU"/>
        </a:p>
      </dgm:t>
    </dgm:pt>
    <dgm:pt modelId="{3AA47314-C84A-4356-96ED-3EEF0D6270AA}" type="pres">
      <dgm:prSet presAssocID="{45388159-CCD8-485D-A1E0-AC8E89F66E13}" presName="LevelOneTextNode" presStyleLbl="node0" presStyleIdx="0" presStyleCnt="1" custScaleX="272386" custLinFactNeighborX="-53782" custLinFactNeighborY="35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BC0299A-9326-4079-B6AE-CB612BCE093F}" type="pres">
      <dgm:prSet presAssocID="{45388159-CCD8-485D-A1E0-AC8E89F66E13}" presName="level2hierChild" presStyleCnt="0"/>
      <dgm:spPr/>
      <dgm:t>
        <a:bodyPr/>
        <a:lstStyle/>
        <a:p>
          <a:endParaRPr lang="ru-RU"/>
        </a:p>
      </dgm:t>
    </dgm:pt>
    <dgm:pt modelId="{0C8BCC93-F26F-4A53-9293-A4506EB19FB2}" type="pres">
      <dgm:prSet presAssocID="{9AF43814-2DB5-4678-91DF-174628FA5FC0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0E84CB19-B4CF-420F-95EE-2010BC02207D}" type="pres">
      <dgm:prSet presAssocID="{9AF43814-2DB5-4678-91DF-174628FA5FC0}" presName="connTx" presStyleLbl="parChTrans1D2" presStyleIdx="0" presStyleCnt="2"/>
      <dgm:spPr/>
      <dgm:t>
        <a:bodyPr/>
        <a:lstStyle/>
        <a:p>
          <a:endParaRPr lang="ru-RU"/>
        </a:p>
      </dgm:t>
    </dgm:pt>
    <dgm:pt modelId="{10DA71E3-8AD3-4A36-BEE4-24CA84C6BA4A}" type="pres">
      <dgm:prSet presAssocID="{52CA0FE2-2111-48CE-BBE1-C0418A30BAA3}" presName="root2" presStyleCnt="0"/>
      <dgm:spPr/>
      <dgm:t>
        <a:bodyPr/>
        <a:lstStyle/>
        <a:p>
          <a:endParaRPr lang="ru-RU"/>
        </a:p>
      </dgm:t>
    </dgm:pt>
    <dgm:pt modelId="{251376BF-09B6-4F45-B5B8-F4D8784383A2}" type="pres">
      <dgm:prSet presAssocID="{52CA0FE2-2111-48CE-BBE1-C0418A30BAA3}" presName="LevelTwoTextNode" presStyleLbl="node2" presStyleIdx="0" presStyleCnt="2" custScaleX="160413" custLinFactNeighborX="9577" custLinFactNeighborY="-51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BA0102A-B6B0-4A59-AFED-CE1B5C79D5D8}" type="pres">
      <dgm:prSet presAssocID="{52CA0FE2-2111-48CE-BBE1-C0418A30BAA3}" presName="level3hierChild" presStyleCnt="0"/>
      <dgm:spPr/>
      <dgm:t>
        <a:bodyPr/>
        <a:lstStyle/>
        <a:p>
          <a:endParaRPr lang="ru-RU"/>
        </a:p>
      </dgm:t>
    </dgm:pt>
    <dgm:pt modelId="{5061F7CF-A8DE-4F0D-BCA4-83D3656F264B}" type="pres">
      <dgm:prSet presAssocID="{71512473-FAD1-4B20-9F6A-D8DE64B2128E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2137683C-F888-49B2-826D-6A3F02AB1451}" type="pres">
      <dgm:prSet presAssocID="{71512473-FAD1-4B20-9F6A-D8DE64B2128E}" presName="connTx" presStyleLbl="parChTrans1D2" presStyleIdx="1" presStyleCnt="2"/>
      <dgm:spPr/>
      <dgm:t>
        <a:bodyPr/>
        <a:lstStyle/>
        <a:p>
          <a:endParaRPr lang="ru-RU"/>
        </a:p>
      </dgm:t>
    </dgm:pt>
    <dgm:pt modelId="{9E8661CE-1D18-44D0-AEA8-0C7BBF7FFC89}" type="pres">
      <dgm:prSet presAssocID="{3A1594B5-97F2-49DB-A085-884968F35D10}" presName="root2" presStyleCnt="0"/>
      <dgm:spPr/>
      <dgm:t>
        <a:bodyPr/>
        <a:lstStyle/>
        <a:p>
          <a:endParaRPr lang="ru-RU"/>
        </a:p>
      </dgm:t>
    </dgm:pt>
    <dgm:pt modelId="{E8E96A94-34C7-48C0-89F7-75C08EC607D1}" type="pres">
      <dgm:prSet presAssocID="{3A1594B5-97F2-49DB-A085-884968F35D10}" presName="LevelTwoTextNode" presStyleLbl="node2" presStyleIdx="1" presStyleCnt="2" custScaleX="156854" custLinFactNeighborX="50356" custLinFactNeighborY="77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4511463-8988-494C-9CFF-EAAC5446526C}" type="pres">
      <dgm:prSet presAssocID="{3A1594B5-97F2-49DB-A085-884968F35D10}" presName="level3hierChild" presStyleCnt="0"/>
      <dgm:spPr/>
      <dgm:t>
        <a:bodyPr/>
        <a:lstStyle/>
        <a:p>
          <a:endParaRPr lang="ru-RU"/>
        </a:p>
      </dgm:t>
    </dgm:pt>
  </dgm:ptLst>
  <dgm:cxnLst>
    <dgm:cxn modelId="{8B7E0131-CF94-4189-9D20-F1A574E7BC2A}" srcId="{45388159-CCD8-485D-A1E0-AC8E89F66E13}" destId="{52CA0FE2-2111-48CE-BBE1-C0418A30BAA3}" srcOrd="0" destOrd="0" parTransId="{9AF43814-2DB5-4678-91DF-174628FA5FC0}" sibTransId="{2C7A699E-2277-4685-80A8-163F96E9C346}"/>
    <dgm:cxn modelId="{513D0C70-18AD-4EC2-9540-A136A439A69D}" srcId="{D5F1703F-72DA-4BF3-BB17-1B0672662A6D}" destId="{45388159-CCD8-485D-A1E0-AC8E89F66E13}" srcOrd="0" destOrd="0" parTransId="{5428C5D7-DC4F-4E78-BF8A-19A8FC88F4A2}" sibTransId="{00130857-1E6F-4D96-87E3-0196FDFBFE40}"/>
    <dgm:cxn modelId="{EC106D6F-E727-4F71-B31E-6077F29C9897}" type="presOf" srcId="{71512473-FAD1-4B20-9F6A-D8DE64B2128E}" destId="{2137683C-F888-49B2-826D-6A3F02AB1451}" srcOrd="1" destOrd="0" presId="urn:microsoft.com/office/officeart/2005/8/layout/hierarchy2"/>
    <dgm:cxn modelId="{F19EBC31-D97B-4135-9B71-2F9DA04D0B94}" type="presOf" srcId="{71512473-FAD1-4B20-9F6A-D8DE64B2128E}" destId="{5061F7CF-A8DE-4F0D-BCA4-83D3656F264B}" srcOrd="0" destOrd="0" presId="urn:microsoft.com/office/officeart/2005/8/layout/hierarchy2"/>
    <dgm:cxn modelId="{24BCBC54-D202-41CF-B15F-E9B78F4E1026}" type="presOf" srcId="{9AF43814-2DB5-4678-91DF-174628FA5FC0}" destId="{0C8BCC93-F26F-4A53-9293-A4506EB19FB2}" srcOrd="0" destOrd="0" presId="urn:microsoft.com/office/officeart/2005/8/layout/hierarchy2"/>
    <dgm:cxn modelId="{FB08BA98-ACC8-4A14-80EF-F09D1238B629}" type="presOf" srcId="{D5F1703F-72DA-4BF3-BB17-1B0672662A6D}" destId="{798EF114-F0AD-49D0-8FED-D88244CD0008}" srcOrd="0" destOrd="0" presId="urn:microsoft.com/office/officeart/2005/8/layout/hierarchy2"/>
    <dgm:cxn modelId="{AF77E4E2-B274-4AF5-B88D-403B8CA6A15B}" type="presOf" srcId="{52CA0FE2-2111-48CE-BBE1-C0418A30BAA3}" destId="{251376BF-09B6-4F45-B5B8-F4D8784383A2}" srcOrd="0" destOrd="0" presId="urn:microsoft.com/office/officeart/2005/8/layout/hierarchy2"/>
    <dgm:cxn modelId="{18E0233B-617A-4D9C-9369-9F66446C1B91}" type="presOf" srcId="{45388159-CCD8-485D-A1E0-AC8E89F66E13}" destId="{3AA47314-C84A-4356-96ED-3EEF0D6270AA}" srcOrd="0" destOrd="0" presId="urn:microsoft.com/office/officeart/2005/8/layout/hierarchy2"/>
    <dgm:cxn modelId="{59777418-E147-4AB3-A232-838D0C681B66}" type="presOf" srcId="{9AF43814-2DB5-4678-91DF-174628FA5FC0}" destId="{0E84CB19-B4CF-420F-95EE-2010BC02207D}" srcOrd="1" destOrd="0" presId="urn:microsoft.com/office/officeart/2005/8/layout/hierarchy2"/>
    <dgm:cxn modelId="{3016B8BE-24C3-441A-AF5C-8EDE29754A73}" srcId="{45388159-CCD8-485D-A1E0-AC8E89F66E13}" destId="{3A1594B5-97F2-49DB-A085-884968F35D10}" srcOrd="1" destOrd="0" parTransId="{71512473-FAD1-4B20-9F6A-D8DE64B2128E}" sibTransId="{AAF003F6-29A7-4352-B81E-55A03C457CC4}"/>
    <dgm:cxn modelId="{04F82E35-AFD7-4DBF-9835-A6F0FACBDED3}" type="presOf" srcId="{3A1594B5-97F2-49DB-A085-884968F35D10}" destId="{E8E96A94-34C7-48C0-89F7-75C08EC607D1}" srcOrd="0" destOrd="0" presId="urn:microsoft.com/office/officeart/2005/8/layout/hierarchy2"/>
    <dgm:cxn modelId="{6AF1E0DA-3B89-4D36-BC3A-574E4691EC01}" type="presParOf" srcId="{798EF114-F0AD-49D0-8FED-D88244CD0008}" destId="{AD318936-1C57-4D0A-ADBE-51AAC406FA35}" srcOrd="0" destOrd="0" presId="urn:microsoft.com/office/officeart/2005/8/layout/hierarchy2"/>
    <dgm:cxn modelId="{F94D635E-DA1A-4E3C-A44E-D22FD9016707}" type="presParOf" srcId="{AD318936-1C57-4D0A-ADBE-51AAC406FA35}" destId="{3AA47314-C84A-4356-96ED-3EEF0D6270AA}" srcOrd="0" destOrd="0" presId="urn:microsoft.com/office/officeart/2005/8/layout/hierarchy2"/>
    <dgm:cxn modelId="{25858DEC-0447-442F-97F4-542909EDC1AA}" type="presParOf" srcId="{AD318936-1C57-4D0A-ADBE-51AAC406FA35}" destId="{2BC0299A-9326-4079-B6AE-CB612BCE093F}" srcOrd="1" destOrd="0" presId="urn:microsoft.com/office/officeart/2005/8/layout/hierarchy2"/>
    <dgm:cxn modelId="{7FDECF73-FC66-4E64-BA68-6B660BBCDEB2}" type="presParOf" srcId="{2BC0299A-9326-4079-B6AE-CB612BCE093F}" destId="{0C8BCC93-F26F-4A53-9293-A4506EB19FB2}" srcOrd="0" destOrd="0" presId="urn:microsoft.com/office/officeart/2005/8/layout/hierarchy2"/>
    <dgm:cxn modelId="{A1462466-D565-494C-934A-0C736EFAC007}" type="presParOf" srcId="{0C8BCC93-F26F-4A53-9293-A4506EB19FB2}" destId="{0E84CB19-B4CF-420F-95EE-2010BC02207D}" srcOrd="0" destOrd="0" presId="urn:microsoft.com/office/officeart/2005/8/layout/hierarchy2"/>
    <dgm:cxn modelId="{622F3D14-C5C2-44EB-9E29-641820901693}" type="presParOf" srcId="{2BC0299A-9326-4079-B6AE-CB612BCE093F}" destId="{10DA71E3-8AD3-4A36-BEE4-24CA84C6BA4A}" srcOrd="1" destOrd="0" presId="urn:microsoft.com/office/officeart/2005/8/layout/hierarchy2"/>
    <dgm:cxn modelId="{1ED330A3-5317-4853-A2A9-17FA395191CF}" type="presParOf" srcId="{10DA71E3-8AD3-4A36-BEE4-24CA84C6BA4A}" destId="{251376BF-09B6-4F45-B5B8-F4D8784383A2}" srcOrd="0" destOrd="0" presId="urn:microsoft.com/office/officeart/2005/8/layout/hierarchy2"/>
    <dgm:cxn modelId="{6DD2B07B-7C2A-4F70-A10F-9D9481A6CD5B}" type="presParOf" srcId="{10DA71E3-8AD3-4A36-BEE4-24CA84C6BA4A}" destId="{BBA0102A-B6B0-4A59-AFED-CE1B5C79D5D8}" srcOrd="1" destOrd="0" presId="urn:microsoft.com/office/officeart/2005/8/layout/hierarchy2"/>
    <dgm:cxn modelId="{0891EFA2-F39F-4FD2-B8DE-941526CC8E8F}" type="presParOf" srcId="{2BC0299A-9326-4079-B6AE-CB612BCE093F}" destId="{5061F7CF-A8DE-4F0D-BCA4-83D3656F264B}" srcOrd="2" destOrd="0" presId="urn:microsoft.com/office/officeart/2005/8/layout/hierarchy2"/>
    <dgm:cxn modelId="{1EAA6480-73CF-43E3-B2E3-2DF2236B885D}" type="presParOf" srcId="{5061F7CF-A8DE-4F0D-BCA4-83D3656F264B}" destId="{2137683C-F888-49B2-826D-6A3F02AB1451}" srcOrd="0" destOrd="0" presId="urn:microsoft.com/office/officeart/2005/8/layout/hierarchy2"/>
    <dgm:cxn modelId="{EEC5906C-CFE7-4408-8FEB-6E89CCD73BE6}" type="presParOf" srcId="{2BC0299A-9326-4079-B6AE-CB612BCE093F}" destId="{9E8661CE-1D18-44D0-AEA8-0C7BBF7FFC89}" srcOrd="3" destOrd="0" presId="urn:microsoft.com/office/officeart/2005/8/layout/hierarchy2"/>
    <dgm:cxn modelId="{504C4401-A5D3-4092-A278-61F65FB16BF1}" type="presParOf" srcId="{9E8661CE-1D18-44D0-AEA8-0C7BBF7FFC89}" destId="{E8E96A94-34C7-48C0-89F7-75C08EC607D1}" srcOrd="0" destOrd="0" presId="urn:microsoft.com/office/officeart/2005/8/layout/hierarchy2"/>
    <dgm:cxn modelId="{7D94F32F-42E2-42C5-BC4F-78B108F66061}" type="presParOf" srcId="{9E8661CE-1D18-44D0-AEA8-0C7BBF7FFC89}" destId="{74511463-8988-494C-9CFF-EAAC5446526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5F1703F-72DA-4BF3-BB17-1B0672662A6D}" type="doc">
      <dgm:prSet loTypeId="urn:microsoft.com/office/officeart/2005/8/layout/hierarchy2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5388159-CCD8-485D-A1E0-AC8E89F66E13}">
      <dgm:prSet phldrT="[Текст]" custT="1"/>
      <dgm:spPr>
        <a:gradFill rotWithShape="0">
          <a:gsLst>
            <a:gs pos="0">
              <a:schemeClr val="tx1">
                <a:lumMod val="85000"/>
                <a:lumOff val="15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16200000" scaled="0"/>
        </a:gradFill>
      </dgm:spPr>
      <dgm:t>
        <a:bodyPr/>
        <a:lstStyle/>
        <a:p>
          <a:pPr algn="ctr"/>
          <a:r>
            <a:rPr lang="ru-RU" sz="1400" b="0" dirty="0" smtClean="0"/>
            <a:t>По стандартизированным тарифным ставкам, утверждённым РЭК, стоимость 1 км ЛЭП </a:t>
          </a:r>
          <a:r>
            <a:rPr lang="ru-RU" sz="1400" dirty="0" smtClean="0"/>
            <a:t>в ценах 2013 года составляет:</a:t>
          </a:r>
          <a:endParaRPr lang="ru-RU" sz="1400" dirty="0"/>
        </a:p>
      </dgm:t>
    </dgm:pt>
    <dgm:pt modelId="{5428C5D7-DC4F-4E78-BF8A-19A8FC88F4A2}" type="parTrans" cxnId="{513D0C70-18AD-4EC2-9540-A136A439A69D}">
      <dgm:prSet/>
      <dgm:spPr/>
      <dgm:t>
        <a:bodyPr/>
        <a:lstStyle/>
        <a:p>
          <a:endParaRPr lang="ru-RU"/>
        </a:p>
      </dgm:t>
    </dgm:pt>
    <dgm:pt modelId="{00130857-1E6F-4D96-87E3-0196FDFBFE40}" type="sibTrans" cxnId="{513D0C70-18AD-4EC2-9540-A136A439A69D}">
      <dgm:prSet/>
      <dgm:spPr/>
      <dgm:t>
        <a:bodyPr/>
        <a:lstStyle/>
        <a:p>
          <a:endParaRPr lang="ru-RU"/>
        </a:p>
      </dgm:t>
    </dgm:pt>
    <dgm:pt modelId="{52CA0FE2-2111-48CE-BBE1-C0418A30BAA3}">
      <dgm:prSet phldrT="[Текст]" custT="1"/>
      <dgm:spPr>
        <a:gradFill rotWithShape="0">
          <a:gsLst>
            <a:gs pos="0">
              <a:schemeClr val="tx1">
                <a:lumMod val="85000"/>
                <a:lumOff val="15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16200000" scaled="0"/>
        </a:gradFill>
      </dgm:spPr>
      <dgm:t>
        <a:bodyPr/>
        <a:lstStyle/>
        <a:p>
          <a:r>
            <a:rPr lang="ru-RU" sz="1600" dirty="0" smtClean="0"/>
            <a:t>Воздушные линии </a:t>
          </a:r>
        </a:p>
        <a:p>
          <a:r>
            <a:rPr lang="ru-RU" sz="1600" dirty="0" smtClean="0"/>
            <a:t>831 тыс. руб.</a:t>
          </a:r>
          <a:endParaRPr lang="ru-RU" sz="1600" dirty="0"/>
        </a:p>
      </dgm:t>
    </dgm:pt>
    <dgm:pt modelId="{9AF43814-2DB5-4678-91DF-174628FA5FC0}" type="parTrans" cxnId="{8B7E0131-CF94-4189-9D20-F1A574E7BC2A}">
      <dgm:prSet/>
      <dgm:spPr/>
      <dgm:t>
        <a:bodyPr/>
        <a:lstStyle/>
        <a:p>
          <a:endParaRPr lang="ru-RU"/>
        </a:p>
      </dgm:t>
    </dgm:pt>
    <dgm:pt modelId="{2C7A699E-2277-4685-80A8-163F96E9C346}" type="sibTrans" cxnId="{8B7E0131-CF94-4189-9D20-F1A574E7BC2A}">
      <dgm:prSet/>
      <dgm:spPr/>
      <dgm:t>
        <a:bodyPr/>
        <a:lstStyle/>
        <a:p>
          <a:endParaRPr lang="ru-RU"/>
        </a:p>
      </dgm:t>
    </dgm:pt>
    <dgm:pt modelId="{3A1594B5-97F2-49DB-A085-884968F35D10}">
      <dgm:prSet phldrT="[Текст]" custT="1"/>
      <dgm:spPr>
        <a:gradFill rotWithShape="0">
          <a:gsLst>
            <a:gs pos="0">
              <a:schemeClr val="tx1">
                <a:lumMod val="85000"/>
                <a:lumOff val="15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16200000" scaled="0"/>
        </a:gradFill>
      </dgm:spPr>
      <dgm:t>
        <a:bodyPr/>
        <a:lstStyle/>
        <a:p>
          <a:r>
            <a:rPr lang="ru-RU" sz="1600" dirty="0" smtClean="0"/>
            <a:t>Кабельные линии </a:t>
          </a:r>
        </a:p>
        <a:p>
          <a:r>
            <a:rPr lang="ru-RU" sz="1600" dirty="0" smtClean="0"/>
            <a:t>1 218 тыс. руб.</a:t>
          </a:r>
          <a:endParaRPr lang="ru-RU" sz="1600" dirty="0"/>
        </a:p>
      </dgm:t>
    </dgm:pt>
    <dgm:pt modelId="{71512473-FAD1-4B20-9F6A-D8DE64B2128E}" type="parTrans" cxnId="{3016B8BE-24C3-441A-AF5C-8EDE29754A73}">
      <dgm:prSet/>
      <dgm:spPr/>
      <dgm:t>
        <a:bodyPr/>
        <a:lstStyle/>
        <a:p>
          <a:endParaRPr lang="ru-RU"/>
        </a:p>
      </dgm:t>
    </dgm:pt>
    <dgm:pt modelId="{AAF003F6-29A7-4352-B81E-55A03C457CC4}" type="sibTrans" cxnId="{3016B8BE-24C3-441A-AF5C-8EDE29754A73}">
      <dgm:prSet/>
      <dgm:spPr/>
      <dgm:t>
        <a:bodyPr/>
        <a:lstStyle/>
        <a:p>
          <a:endParaRPr lang="ru-RU"/>
        </a:p>
      </dgm:t>
    </dgm:pt>
    <dgm:pt modelId="{798EF114-F0AD-49D0-8FED-D88244CD0008}" type="pres">
      <dgm:prSet presAssocID="{D5F1703F-72DA-4BF3-BB17-1B0672662A6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D318936-1C57-4D0A-ADBE-51AAC406FA35}" type="pres">
      <dgm:prSet presAssocID="{45388159-CCD8-485D-A1E0-AC8E89F66E13}" presName="root1" presStyleCnt="0"/>
      <dgm:spPr/>
      <dgm:t>
        <a:bodyPr/>
        <a:lstStyle/>
        <a:p>
          <a:endParaRPr lang="ru-RU"/>
        </a:p>
      </dgm:t>
    </dgm:pt>
    <dgm:pt modelId="{3AA47314-C84A-4356-96ED-3EEF0D6270AA}" type="pres">
      <dgm:prSet presAssocID="{45388159-CCD8-485D-A1E0-AC8E89F66E13}" presName="LevelOneTextNode" presStyleLbl="node0" presStyleIdx="0" presStyleCnt="1" custScaleX="271240" custLinFactNeighborX="-53782" custLinFactNeighborY="35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BC0299A-9326-4079-B6AE-CB612BCE093F}" type="pres">
      <dgm:prSet presAssocID="{45388159-CCD8-485D-A1E0-AC8E89F66E13}" presName="level2hierChild" presStyleCnt="0"/>
      <dgm:spPr/>
      <dgm:t>
        <a:bodyPr/>
        <a:lstStyle/>
        <a:p>
          <a:endParaRPr lang="ru-RU"/>
        </a:p>
      </dgm:t>
    </dgm:pt>
    <dgm:pt modelId="{0C8BCC93-F26F-4A53-9293-A4506EB19FB2}" type="pres">
      <dgm:prSet presAssocID="{9AF43814-2DB5-4678-91DF-174628FA5FC0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0E84CB19-B4CF-420F-95EE-2010BC02207D}" type="pres">
      <dgm:prSet presAssocID="{9AF43814-2DB5-4678-91DF-174628FA5FC0}" presName="connTx" presStyleLbl="parChTrans1D2" presStyleIdx="0" presStyleCnt="2"/>
      <dgm:spPr/>
      <dgm:t>
        <a:bodyPr/>
        <a:lstStyle/>
        <a:p>
          <a:endParaRPr lang="ru-RU"/>
        </a:p>
      </dgm:t>
    </dgm:pt>
    <dgm:pt modelId="{10DA71E3-8AD3-4A36-BEE4-24CA84C6BA4A}" type="pres">
      <dgm:prSet presAssocID="{52CA0FE2-2111-48CE-BBE1-C0418A30BAA3}" presName="root2" presStyleCnt="0"/>
      <dgm:spPr/>
      <dgm:t>
        <a:bodyPr/>
        <a:lstStyle/>
        <a:p>
          <a:endParaRPr lang="ru-RU"/>
        </a:p>
      </dgm:t>
    </dgm:pt>
    <dgm:pt modelId="{251376BF-09B6-4F45-B5B8-F4D8784383A2}" type="pres">
      <dgm:prSet presAssocID="{52CA0FE2-2111-48CE-BBE1-C0418A30BAA3}" presName="LevelTwoTextNode" presStyleLbl="node2" presStyleIdx="0" presStyleCnt="2" custScaleX="160413" custLinFactNeighborX="9577" custLinFactNeighborY="-51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BA0102A-B6B0-4A59-AFED-CE1B5C79D5D8}" type="pres">
      <dgm:prSet presAssocID="{52CA0FE2-2111-48CE-BBE1-C0418A30BAA3}" presName="level3hierChild" presStyleCnt="0"/>
      <dgm:spPr/>
      <dgm:t>
        <a:bodyPr/>
        <a:lstStyle/>
        <a:p>
          <a:endParaRPr lang="ru-RU"/>
        </a:p>
      </dgm:t>
    </dgm:pt>
    <dgm:pt modelId="{5061F7CF-A8DE-4F0D-BCA4-83D3656F264B}" type="pres">
      <dgm:prSet presAssocID="{71512473-FAD1-4B20-9F6A-D8DE64B2128E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2137683C-F888-49B2-826D-6A3F02AB1451}" type="pres">
      <dgm:prSet presAssocID="{71512473-FAD1-4B20-9F6A-D8DE64B2128E}" presName="connTx" presStyleLbl="parChTrans1D2" presStyleIdx="1" presStyleCnt="2"/>
      <dgm:spPr/>
      <dgm:t>
        <a:bodyPr/>
        <a:lstStyle/>
        <a:p>
          <a:endParaRPr lang="ru-RU"/>
        </a:p>
      </dgm:t>
    </dgm:pt>
    <dgm:pt modelId="{9E8661CE-1D18-44D0-AEA8-0C7BBF7FFC89}" type="pres">
      <dgm:prSet presAssocID="{3A1594B5-97F2-49DB-A085-884968F35D10}" presName="root2" presStyleCnt="0"/>
      <dgm:spPr/>
      <dgm:t>
        <a:bodyPr/>
        <a:lstStyle/>
        <a:p>
          <a:endParaRPr lang="ru-RU"/>
        </a:p>
      </dgm:t>
    </dgm:pt>
    <dgm:pt modelId="{E8E96A94-34C7-48C0-89F7-75C08EC607D1}" type="pres">
      <dgm:prSet presAssocID="{3A1594B5-97F2-49DB-A085-884968F35D10}" presName="LevelTwoTextNode" presStyleLbl="node2" presStyleIdx="1" presStyleCnt="2" custScaleX="156854" custLinFactNeighborX="50356" custLinFactNeighborY="77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4511463-8988-494C-9CFF-EAAC5446526C}" type="pres">
      <dgm:prSet presAssocID="{3A1594B5-97F2-49DB-A085-884968F35D10}" presName="level3hierChild" presStyleCnt="0"/>
      <dgm:spPr/>
      <dgm:t>
        <a:bodyPr/>
        <a:lstStyle/>
        <a:p>
          <a:endParaRPr lang="ru-RU"/>
        </a:p>
      </dgm:t>
    </dgm:pt>
  </dgm:ptLst>
  <dgm:cxnLst>
    <dgm:cxn modelId="{0B03A1D2-7950-43B4-BB9B-8A1AE35E12C8}" type="presOf" srcId="{D5F1703F-72DA-4BF3-BB17-1B0672662A6D}" destId="{798EF114-F0AD-49D0-8FED-D88244CD0008}" srcOrd="0" destOrd="0" presId="urn:microsoft.com/office/officeart/2005/8/layout/hierarchy2"/>
    <dgm:cxn modelId="{8B7E0131-CF94-4189-9D20-F1A574E7BC2A}" srcId="{45388159-CCD8-485D-A1E0-AC8E89F66E13}" destId="{52CA0FE2-2111-48CE-BBE1-C0418A30BAA3}" srcOrd="0" destOrd="0" parTransId="{9AF43814-2DB5-4678-91DF-174628FA5FC0}" sibTransId="{2C7A699E-2277-4685-80A8-163F96E9C346}"/>
    <dgm:cxn modelId="{513D0C70-18AD-4EC2-9540-A136A439A69D}" srcId="{D5F1703F-72DA-4BF3-BB17-1B0672662A6D}" destId="{45388159-CCD8-485D-A1E0-AC8E89F66E13}" srcOrd="0" destOrd="0" parTransId="{5428C5D7-DC4F-4E78-BF8A-19A8FC88F4A2}" sibTransId="{00130857-1E6F-4D96-87E3-0196FDFBFE40}"/>
    <dgm:cxn modelId="{143FD3DC-3946-472E-9AA4-678F9FF1A698}" type="presOf" srcId="{71512473-FAD1-4B20-9F6A-D8DE64B2128E}" destId="{5061F7CF-A8DE-4F0D-BCA4-83D3656F264B}" srcOrd="0" destOrd="0" presId="urn:microsoft.com/office/officeart/2005/8/layout/hierarchy2"/>
    <dgm:cxn modelId="{B33F7185-887D-4586-BF90-D7038DEA23E9}" type="presOf" srcId="{52CA0FE2-2111-48CE-BBE1-C0418A30BAA3}" destId="{251376BF-09B6-4F45-B5B8-F4D8784383A2}" srcOrd="0" destOrd="0" presId="urn:microsoft.com/office/officeart/2005/8/layout/hierarchy2"/>
    <dgm:cxn modelId="{715CD1C7-CFDF-4DE9-A8B9-67722E0832E6}" type="presOf" srcId="{71512473-FAD1-4B20-9F6A-D8DE64B2128E}" destId="{2137683C-F888-49B2-826D-6A3F02AB1451}" srcOrd="1" destOrd="0" presId="urn:microsoft.com/office/officeart/2005/8/layout/hierarchy2"/>
    <dgm:cxn modelId="{74A55BB8-7849-46F0-BC0D-E7FC8163E61F}" type="presOf" srcId="{45388159-CCD8-485D-A1E0-AC8E89F66E13}" destId="{3AA47314-C84A-4356-96ED-3EEF0D6270AA}" srcOrd="0" destOrd="0" presId="urn:microsoft.com/office/officeart/2005/8/layout/hierarchy2"/>
    <dgm:cxn modelId="{938836FF-F1EF-42ED-B939-4C38F7E45C75}" type="presOf" srcId="{3A1594B5-97F2-49DB-A085-884968F35D10}" destId="{E8E96A94-34C7-48C0-89F7-75C08EC607D1}" srcOrd="0" destOrd="0" presId="urn:microsoft.com/office/officeart/2005/8/layout/hierarchy2"/>
    <dgm:cxn modelId="{5571FACD-47DB-4BAC-AF84-6DAEA9C28572}" type="presOf" srcId="{9AF43814-2DB5-4678-91DF-174628FA5FC0}" destId="{0E84CB19-B4CF-420F-95EE-2010BC02207D}" srcOrd="1" destOrd="0" presId="urn:microsoft.com/office/officeart/2005/8/layout/hierarchy2"/>
    <dgm:cxn modelId="{FAB09196-67E9-4805-85CB-B0AA01B197BB}" type="presOf" srcId="{9AF43814-2DB5-4678-91DF-174628FA5FC0}" destId="{0C8BCC93-F26F-4A53-9293-A4506EB19FB2}" srcOrd="0" destOrd="0" presId="urn:microsoft.com/office/officeart/2005/8/layout/hierarchy2"/>
    <dgm:cxn modelId="{3016B8BE-24C3-441A-AF5C-8EDE29754A73}" srcId="{45388159-CCD8-485D-A1E0-AC8E89F66E13}" destId="{3A1594B5-97F2-49DB-A085-884968F35D10}" srcOrd="1" destOrd="0" parTransId="{71512473-FAD1-4B20-9F6A-D8DE64B2128E}" sibTransId="{AAF003F6-29A7-4352-B81E-55A03C457CC4}"/>
    <dgm:cxn modelId="{AE0A5210-2F4C-40C0-A85A-B839101C0E54}" type="presParOf" srcId="{798EF114-F0AD-49D0-8FED-D88244CD0008}" destId="{AD318936-1C57-4D0A-ADBE-51AAC406FA35}" srcOrd="0" destOrd="0" presId="urn:microsoft.com/office/officeart/2005/8/layout/hierarchy2"/>
    <dgm:cxn modelId="{B454D65D-181C-49C1-871E-6BFA5192C005}" type="presParOf" srcId="{AD318936-1C57-4D0A-ADBE-51AAC406FA35}" destId="{3AA47314-C84A-4356-96ED-3EEF0D6270AA}" srcOrd="0" destOrd="0" presId="urn:microsoft.com/office/officeart/2005/8/layout/hierarchy2"/>
    <dgm:cxn modelId="{A4825505-2381-44E8-BF58-8F81F3FD686E}" type="presParOf" srcId="{AD318936-1C57-4D0A-ADBE-51AAC406FA35}" destId="{2BC0299A-9326-4079-B6AE-CB612BCE093F}" srcOrd="1" destOrd="0" presId="urn:microsoft.com/office/officeart/2005/8/layout/hierarchy2"/>
    <dgm:cxn modelId="{E27C0ABE-6D7D-4558-83AC-D0160BAEC13C}" type="presParOf" srcId="{2BC0299A-9326-4079-B6AE-CB612BCE093F}" destId="{0C8BCC93-F26F-4A53-9293-A4506EB19FB2}" srcOrd="0" destOrd="0" presId="urn:microsoft.com/office/officeart/2005/8/layout/hierarchy2"/>
    <dgm:cxn modelId="{6A411F42-83E3-419B-9E75-7B5CCBE72ABB}" type="presParOf" srcId="{0C8BCC93-F26F-4A53-9293-A4506EB19FB2}" destId="{0E84CB19-B4CF-420F-95EE-2010BC02207D}" srcOrd="0" destOrd="0" presId="urn:microsoft.com/office/officeart/2005/8/layout/hierarchy2"/>
    <dgm:cxn modelId="{245A47E1-3A9A-4518-82CF-A2E637187D11}" type="presParOf" srcId="{2BC0299A-9326-4079-B6AE-CB612BCE093F}" destId="{10DA71E3-8AD3-4A36-BEE4-24CA84C6BA4A}" srcOrd="1" destOrd="0" presId="urn:microsoft.com/office/officeart/2005/8/layout/hierarchy2"/>
    <dgm:cxn modelId="{7022C21F-D679-48DC-A857-C389AE4CE79F}" type="presParOf" srcId="{10DA71E3-8AD3-4A36-BEE4-24CA84C6BA4A}" destId="{251376BF-09B6-4F45-B5B8-F4D8784383A2}" srcOrd="0" destOrd="0" presId="urn:microsoft.com/office/officeart/2005/8/layout/hierarchy2"/>
    <dgm:cxn modelId="{24477A21-E10C-4E76-869E-C16B8B1E3515}" type="presParOf" srcId="{10DA71E3-8AD3-4A36-BEE4-24CA84C6BA4A}" destId="{BBA0102A-B6B0-4A59-AFED-CE1B5C79D5D8}" srcOrd="1" destOrd="0" presId="urn:microsoft.com/office/officeart/2005/8/layout/hierarchy2"/>
    <dgm:cxn modelId="{13B38250-81EE-490D-957C-E30CA99E9230}" type="presParOf" srcId="{2BC0299A-9326-4079-B6AE-CB612BCE093F}" destId="{5061F7CF-A8DE-4F0D-BCA4-83D3656F264B}" srcOrd="2" destOrd="0" presId="urn:microsoft.com/office/officeart/2005/8/layout/hierarchy2"/>
    <dgm:cxn modelId="{DCE0B0B5-C6F8-40C1-AA00-AA2DE5AED5EC}" type="presParOf" srcId="{5061F7CF-A8DE-4F0D-BCA4-83D3656F264B}" destId="{2137683C-F888-49B2-826D-6A3F02AB1451}" srcOrd="0" destOrd="0" presId="urn:microsoft.com/office/officeart/2005/8/layout/hierarchy2"/>
    <dgm:cxn modelId="{A7233287-0F3B-436D-A387-5E6202F20B2D}" type="presParOf" srcId="{2BC0299A-9326-4079-B6AE-CB612BCE093F}" destId="{9E8661CE-1D18-44D0-AEA8-0C7BBF7FFC89}" srcOrd="3" destOrd="0" presId="urn:microsoft.com/office/officeart/2005/8/layout/hierarchy2"/>
    <dgm:cxn modelId="{2C3F0AFF-1F33-4DCD-B387-167634FC46DD}" type="presParOf" srcId="{9E8661CE-1D18-44D0-AEA8-0C7BBF7FFC89}" destId="{E8E96A94-34C7-48C0-89F7-75C08EC607D1}" srcOrd="0" destOrd="0" presId="urn:microsoft.com/office/officeart/2005/8/layout/hierarchy2"/>
    <dgm:cxn modelId="{00DE7D1E-FFE1-444F-B933-595400D8C74A}" type="presParOf" srcId="{9E8661CE-1D18-44D0-AEA8-0C7BBF7FFC89}" destId="{74511463-8988-494C-9CFF-EAAC5446526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5F62BCF-EC19-4768-95D1-1D4EBA1E2E83}" type="doc">
      <dgm:prSet loTypeId="urn:microsoft.com/office/officeart/2005/8/layout/venn1" loCatId="relationship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015460D1-B53A-4FD5-86B3-F73F839BC37B}">
      <dgm:prSet custT="1"/>
      <dgm:spPr/>
      <dgm:t>
        <a:bodyPr/>
        <a:lstStyle/>
        <a:p>
          <a:pPr rtl="0"/>
          <a:r>
            <a:rPr lang="ru-RU" sz="1400" b="1" dirty="0" smtClean="0"/>
            <a:t>Ставка для строительства 1 км кабельной линии (количество ставок зависит от типа прокладки, марки и количества жил провода);</a:t>
          </a:r>
          <a:endParaRPr lang="ru-RU" sz="1400" b="1" dirty="0"/>
        </a:p>
      </dgm:t>
    </dgm:pt>
    <dgm:pt modelId="{76B65EDA-3F1A-4AF2-8FCC-D7A78DF5389A}" type="parTrans" cxnId="{1EE21F43-A483-4D45-A38F-60FB873E435E}">
      <dgm:prSet/>
      <dgm:spPr/>
      <dgm:t>
        <a:bodyPr/>
        <a:lstStyle/>
        <a:p>
          <a:endParaRPr lang="ru-RU" sz="2400"/>
        </a:p>
      </dgm:t>
    </dgm:pt>
    <dgm:pt modelId="{2B5DCCEE-CAD4-4B45-828B-ABCFB00DF4C2}" type="sibTrans" cxnId="{1EE21F43-A483-4D45-A38F-60FB873E435E}">
      <dgm:prSet/>
      <dgm:spPr/>
      <dgm:t>
        <a:bodyPr/>
        <a:lstStyle/>
        <a:p>
          <a:endParaRPr lang="ru-RU" sz="2400"/>
        </a:p>
      </dgm:t>
    </dgm:pt>
    <dgm:pt modelId="{B771B45F-5BDE-4277-8C73-EF5F0B2A6D69}">
      <dgm:prSet custT="1"/>
      <dgm:spPr/>
      <dgm:t>
        <a:bodyPr/>
        <a:lstStyle/>
        <a:p>
          <a:pPr algn="l" rtl="0"/>
          <a:r>
            <a:rPr lang="ru-RU" sz="1400" b="1" dirty="0" smtClean="0"/>
            <a:t>Ставка для строительства  1 км воздушной линии (количество ставок зависит от типа опор, марки и сечения провода);</a:t>
          </a:r>
          <a:endParaRPr lang="ru-RU" sz="1400" b="1" dirty="0"/>
        </a:p>
      </dgm:t>
    </dgm:pt>
    <dgm:pt modelId="{A29B4CB9-2809-4687-B867-80A93ECC3DE8}" type="parTrans" cxnId="{201CAE65-C0D8-4095-A35C-4EA4868DC46C}">
      <dgm:prSet/>
      <dgm:spPr/>
      <dgm:t>
        <a:bodyPr/>
        <a:lstStyle/>
        <a:p>
          <a:endParaRPr lang="ru-RU" sz="2400"/>
        </a:p>
      </dgm:t>
    </dgm:pt>
    <dgm:pt modelId="{84405E57-51AE-41F1-80BC-C8B6776B5C4E}" type="sibTrans" cxnId="{201CAE65-C0D8-4095-A35C-4EA4868DC46C}">
      <dgm:prSet/>
      <dgm:spPr/>
      <dgm:t>
        <a:bodyPr/>
        <a:lstStyle/>
        <a:p>
          <a:endParaRPr lang="ru-RU" sz="2400"/>
        </a:p>
      </dgm:t>
    </dgm:pt>
    <dgm:pt modelId="{6FE83275-03CA-4E8D-9F1E-EC875798A567}">
      <dgm:prSet custT="1"/>
      <dgm:spPr/>
      <dgm:t>
        <a:bodyPr/>
        <a:lstStyle/>
        <a:p>
          <a:pPr algn="l" rtl="0"/>
          <a:r>
            <a:rPr lang="ru-RU" sz="1400" b="1" dirty="0" smtClean="0"/>
            <a:t>Ставка для строительства трансформаторной подстанции (количество ставок зависит от типа (блочная, мачтовая, </a:t>
          </a:r>
          <a:r>
            <a:rPr lang="ru-RU" sz="1400" b="1" dirty="0" err="1" smtClean="0"/>
            <a:t>киосковая</a:t>
          </a:r>
          <a:r>
            <a:rPr lang="ru-RU" sz="1400" b="1" dirty="0" smtClean="0"/>
            <a:t>), мощности и количества, устанавливаемых трансформаторов);</a:t>
          </a:r>
          <a:endParaRPr lang="ru-RU" sz="1400" b="1" dirty="0"/>
        </a:p>
      </dgm:t>
    </dgm:pt>
    <dgm:pt modelId="{33751E37-5D15-4525-B786-37B7135EDC0D}" type="parTrans" cxnId="{E840695D-FBA8-42DD-BFCF-4D7D5A95B9B8}">
      <dgm:prSet/>
      <dgm:spPr/>
      <dgm:t>
        <a:bodyPr/>
        <a:lstStyle/>
        <a:p>
          <a:endParaRPr lang="ru-RU" sz="2400"/>
        </a:p>
      </dgm:t>
    </dgm:pt>
    <dgm:pt modelId="{F633585C-87A2-4024-95F5-A4F2A89999BC}" type="sibTrans" cxnId="{E840695D-FBA8-42DD-BFCF-4D7D5A95B9B8}">
      <dgm:prSet/>
      <dgm:spPr/>
      <dgm:t>
        <a:bodyPr/>
        <a:lstStyle/>
        <a:p>
          <a:endParaRPr lang="ru-RU" sz="2400"/>
        </a:p>
      </dgm:t>
    </dgm:pt>
    <dgm:pt modelId="{89FA7C08-F362-4772-80AC-21CA7CA4C1FD}">
      <dgm:prSet custT="1"/>
      <dgm:spPr/>
      <dgm:t>
        <a:bodyPr/>
        <a:lstStyle/>
        <a:p>
          <a:pPr rtl="0"/>
          <a:r>
            <a:rPr lang="ru-RU" sz="1400" b="1" dirty="0" smtClean="0"/>
            <a:t>Ставка для строительства пунктов секционирования;</a:t>
          </a:r>
          <a:endParaRPr lang="ru-RU" sz="1400" b="1" dirty="0"/>
        </a:p>
      </dgm:t>
    </dgm:pt>
    <dgm:pt modelId="{7E87D3F3-BE37-4C57-B3C7-B12240E5A019}" type="parTrans" cxnId="{EFCE03F2-5573-4679-A5A7-AA561B184CAA}">
      <dgm:prSet/>
      <dgm:spPr/>
      <dgm:t>
        <a:bodyPr/>
        <a:lstStyle/>
        <a:p>
          <a:endParaRPr lang="ru-RU" sz="2400"/>
        </a:p>
      </dgm:t>
    </dgm:pt>
    <dgm:pt modelId="{C5A54092-142D-4485-A458-30AFA45691C1}" type="sibTrans" cxnId="{EFCE03F2-5573-4679-A5A7-AA561B184CAA}">
      <dgm:prSet/>
      <dgm:spPr/>
      <dgm:t>
        <a:bodyPr/>
        <a:lstStyle/>
        <a:p>
          <a:endParaRPr lang="ru-RU" sz="2400"/>
        </a:p>
      </dgm:t>
    </dgm:pt>
    <dgm:pt modelId="{90A9B391-756F-4830-8C9F-56FA62E96653}">
      <dgm:prSet custT="1"/>
      <dgm:spPr/>
      <dgm:t>
        <a:bodyPr/>
        <a:lstStyle/>
        <a:p>
          <a:pPr algn="l" rtl="0"/>
          <a:endParaRPr lang="ru-RU" sz="1600" b="1" dirty="0">
            <a:solidFill>
              <a:schemeClr val="bg2">
                <a:lumMod val="50000"/>
              </a:schemeClr>
            </a:solidFill>
          </a:endParaRPr>
        </a:p>
      </dgm:t>
    </dgm:pt>
    <dgm:pt modelId="{F2346975-0F0E-4341-A697-16788EA7FDB5}" type="sibTrans" cxnId="{9A2AB594-D1A6-4034-9EB7-A92F7CC4DEE5}">
      <dgm:prSet/>
      <dgm:spPr/>
      <dgm:t>
        <a:bodyPr/>
        <a:lstStyle/>
        <a:p>
          <a:endParaRPr lang="ru-RU" sz="2400"/>
        </a:p>
      </dgm:t>
    </dgm:pt>
    <dgm:pt modelId="{D81C4F3E-1434-4EBD-90C4-FB872DA041CD}" type="parTrans" cxnId="{9A2AB594-D1A6-4034-9EB7-A92F7CC4DEE5}">
      <dgm:prSet/>
      <dgm:spPr/>
      <dgm:t>
        <a:bodyPr/>
        <a:lstStyle/>
        <a:p>
          <a:endParaRPr lang="ru-RU" sz="2400"/>
        </a:p>
      </dgm:t>
    </dgm:pt>
    <dgm:pt modelId="{7002E917-AAAC-4A09-A1E8-688BCFE96A0A}">
      <dgm:prSet custT="1"/>
      <dgm:spPr/>
      <dgm:t>
        <a:bodyPr/>
        <a:lstStyle/>
        <a:p>
          <a:pPr algn="l" rtl="0"/>
          <a:endParaRPr lang="ru-RU" sz="1600" b="1" dirty="0">
            <a:solidFill>
              <a:srgbClr val="FF0000"/>
            </a:solidFill>
          </a:endParaRPr>
        </a:p>
      </dgm:t>
    </dgm:pt>
    <dgm:pt modelId="{F16255D4-7424-4197-91E6-DE0ECE8026B4}" type="sibTrans" cxnId="{A9C9ED46-F30F-483C-BE5D-48CA993507D9}">
      <dgm:prSet/>
      <dgm:spPr/>
      <dgm:t>
        <a:bodyPr/>
        <a:lstStyle/>
        <a:p>
          <a:endParaRPr lang="ru-RU" sz="2400"/>
        </a:p>
      </dgm:t>
    </dgm:pt>
    <dgm:pt modelId="{EB161BED-B078-4824-8780-A2FCF764F99B}" type="parTrans" cxnId="{A9C9ED46-F30F-483C-BE5D-48CA993507D9}">
      <dgm:prSet/>
      <dgm:spPr/>
      <dgm:t>
        <a:bodyPr/>
        <a:lstStyle/>
        <a:p>
          <a:endParaRPr lang="ru-RU" sz="2400"/>
        </a:p>
      </dgm:t>
    </dgm:pt>
    <dgm:pt modelId="{128D8194-470D-412A-BBB1-5FDB652944C4}" type="pres">
      <dgm:prSet presAssocID="{15F62BCF-EC19-4768-95D1-1D4EBA1E2E83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12C7BD8-FA61-4622-9282-061B202B43EB}" type="pres">
      <dgm:prSet presAssocID="{015460D1-B53A-4FD5-86B3-F73F839BC37B}" presName="circ1" presStyleLbl="vennNode1" presStyleIdx="0" presStyleCnt="6"/>
      <dgm:spPr/>
      <dgm:t>
        <a:bodyPr/>
        <a:lstStyle/>
        <a:p>
          <a:endParaRPr lang="ru-RU"/>
        </a:p>
      </dgm:t>
    </dgm:pt>
    <dgm:pt modelId="{1874B4F4-1EA8-4AAF-ADDF-B8FEB1678604}" type="pres">
      <dgm:prSet presAssocID="{015460D1-B53A-4FD5-86B3-F73F839BC37B}" presName="circ1Tx" presStyleLbl="revTx" presStyleIdx="0" presStyleCnt="0" custScaleX="15698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526E06-58CE-4529-BDE9-99C4A3921268}" type="pres">
      <dgm:prSet presAssocID="{B771B45F-5BDE-4277-8C73-EF5F0B2A6D69}" presName="circ2" presStyleLbl="vennNode1" presStyleIdx="1" presStyleCnt="6"/>
      <dgm:spPr/>
      <dgm:t>
        <a:bodyPr/>
        <a:lstStyle/>
        <a:p>
          <a:endParaRPr lang="ru-RU"/>
        </a:p>
      </dgm:t>
    </dgm:pt>
    <dgm:pt modelId="{9D1A1A62-3119-499F-9323-9343DAC3EDBC}" type="pres">
      <dgm:prSet presAssocID="{B771B45F-5BDE-4277-8C73-EF5F0B2A6D69}" presName="circ2Tx" presStyleLbl="revTx" presStyleIdx="0" presStyleCnt="0" custScaleX="128883" custScaleY="161039" custLinFactX="-100000" custLinFactNeighborX="-161310" custLinFactNeighborY="4502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4C57C4-785C-436F-9DB4-3AFBC13EFAFA}" type="pres">
      <dgm:prSet presAssocID="{6FE83275-03CA-4E8D-9F1E-EC875798A567}" presName="circ3" presStyleLbl="vennNode1" presStyleIdx="2" presStyleCnt="6"/>
      <dgm:spPr/>
      <dgm:t>
        <a:bodyPr/>
        <a:lstStyle/>
        <a:p>
          <a:endParaRPr lang="ru-RU"/>
        </a:p>
      </dgm:t>
    </dgm:pt>
    <dgm:pt modelId="{607D477C-668F-49E7-9B0C-6726F8951B13}" type="pres">
      <dgm:prSet presAssocID="{6FE83275-03CA-4E8D-9F1E-EC875798A567}" presName="circ3Tx" presStyleLbl="revTx" presStyleIdx="0" presStyleCnt="0" custScaleX="142739" custLinFactNeighborX="22198" custLinFactNeighborY="-8883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E3F56B-4CC2-4AC9-B368-7829376A9CED}" type="pres">
      <dgm:prSet presAssocID="{89FA7C08-F362-4772-80AC-21CA7CA4C1FD}" presName="circ4" presStyleLbl="vennNode1" presStyleIdx="3" presStyleCnt="6"/>
      <dgm:spPr/>
      <dgm:t>
        <a:bodyPr/>
        <a:lstStyle/>
        <a:p>
          <a:endParaRPr lang="ru-RU"/>
        </a:p>
      </dgm:t>
    </dgm:pt>
    <dgm:pt modelId="{8D894246-D635-43A3-B410-481BBACC13F9}" type="pres">
      <dgm:prSet presAssocID="{89FA7C08-F362-4772-80AC-21CA7CA4C1FD}" presName="circ4Tx" presStyleLbl="revTx" presStyleIdx="0" presStyleCnt="0" custScaleX="165643" custLinFactNeighborX="7939" custLinFactNeighborY="-1308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2F9843-C62C-43A2-A7BB-7338B8A9CAC8}" type="pres">
      <dgm:prSet presAssocID="{7002E917-AAAC-4A09-A1E8-688BCFE96A0A}" presName="circ5" presStyleLbl="vennNode1" presStyleIdx="4" presStyleCnt="6"/>
      <dgm:spPr/>
      <dgm:t>
        <a:bodyPr/>
        <a:lstStyle/>
        <a:p>
          <a:endParaRPr lang="ru-RU"/>
        </a:p>
      </dgm:t>
    </dgm:pt>
    <dgm:pt modelId="{8CC66BDC-CC42-4860-87DA-C677355108E9}" type="pres">
      <dgm:prSet presAssocID="{7002E917-AAAC-4A09-A1E8-688BCFE96A0A}" presName="circ5Tx" presStyleLbl="revTx" presStyleIdx="0" presStyleCnt="0" custScaleX="1441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6FB2C1-F49C-4D1E-B790-C055532080ED}" type="pres">
      <dgm:prSet presAssocID="{90A9B391-756F-4830-8C9F-56FA62E96653}" presName="circ6" presStyleLbl="vennNode1" presStyleIdx="5" presStyleCnt="6"/>
      <dgm:spPr/>
      <dgm:t>
        <a:bodyPr/>
        <a:lstStyle/>
        <a:p>
          <a:endParaRPr lang="ru-RU"/>
        </a:p>
      </dgm:t>
    </dgm:pt>
    <dgm:pt modelId="{F28481B2-78F8-43FE-9D4B-B8D4EB0B567E}" type="pres">
      <dgm:prSet presAssocID="{90A9B391-756F-4830-8C9F-56FA62E96653}" presName="circ6Tx" presStyleLbl="revTx" presStyleIdx="0" presStyleCnt="0" custScaleX="135651" custLinFactX="100000" custLinFactNeighborX="161493" custLinFactNeighborY="9168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5462ED2-A825-442E-A837-8FA27B921CB0}" type="presOf" srcId="{015460D1-B53A-4FD5-86B3-F73F839BC37B}" destId="{1874B4F4-1EA8-4AAF-ADDF-B8FEB1678604}" srcOrd="0" destOrd="0" presId="urn:microsoft.com/office/officeart/2005/8/layout/venn1"/>
    <dgm:cxn modelId="{9058EA59-AF7F-47D9-8FA1-839ECBBB523F}" type="presOf" srcId="{6FE83275-03CA-4E8D-9F1E-EC875798A567}" destId="{607D477C-668F-49E7-9B0C-6726F8951B13}" srcOrd="0" destOrd="0" presId="urn:microsoft.com/office/officeart/2005/8/layout/venn1"/>
    <dgm:cxn modelId="{1EE21F43-A483-4D45-A38F-60FB873E435E}" srcId="{15F62BCF-EC19-4768-95D1-1D4EBA1E2E83}" destId="{015460D1-B53A-4FD5-86B3-F73F839BC37B}" srcOrd="0" destOrd="0" parTransId="{76B65EDA-3F1A-4AF2-8FCC-D7A78DF5389A}" sibTransId="{2B5DCCEE-CAD4-4B45-828B-ABCFB00DF4C2}"/>
    <dgm:cxn modelId="{9A2AB594-D1A6-4034-9EB7-A92F7CC4DEE5}" srcId="{15F62BCF-EC19-4768-95D1-1D4EBA1E2E83}" destId="{90A9B391-756F-4830-8C9F-56FA62E96653}" srcOrd="5" destOrd="0" parTransId="{D81C4F3E-1434-4EBD-90C4-FB872DA041CD}" sibTransId="{F2346975-0F0E-4341-A697-16788EA7FDB5}"/>
    <dgm:cxn modelId="{EFCE03F2-5573-4679-A5A7-AA561B184CAA}" srcId="{15F62BCF-EC19-4768-95D1-1D4EBA1E2E83}" destId="{89FA7C08-F362-4772-80AC-21CA7CA4C1FD}" srcOrd="3" destOrd="0" parTransId="{7E87D3F3-BE37-4C57-B3C7-B12240E5A019}" sibTransId="{C5A54092-142D-4485-A458-30AFA45691C1}"/>
    <dgm:cxn modelId="{FC7339BF-C81A-4304-A989-989D41C0D0EE}" type="presOf" srcId="{90A9B391-756F-4830-8C9F-56FA62E96653}" destId="{F28481B2-78F8-43FE-9D4B-B8D4EB0B567E}" srcOrd="0" destOrd="0" presId="urn:microsoft.com/office/officeart/2005/8/layout/venn1"/>
    <dgm:cxn modelId="{E840695D-FBA8-42DD-BFCF-4D7D5A95B9B8}" srcId="{15F62BCF-EC19-4768-95D1-1D4EBA1E2E83}" destId="{6FE83275-03CA-4E8D-9F1E-EC875798A567}" srcOrd="2" destOrd="0" parTransId="{33751E37-5D15-4525-B786-37B7135EDC0D}" sibTransId="{F633585C-87A2-4024-95F5-A4F2A89999BC}"/>
    <dgm:cxn modelId="{24238801-A201-41C5-B525-4B1BB487CAD1}" type="presOf" srcId="{89FA7C08-F362-4772-80AC-21CA7CA4C1FD}" destId="{8D894246-D635-43A3-B410-481BBACC13F9}" srcOrd="0" destOrd="0" presId="urn:microsoft.com/office/officeart/2005/8/layout/venn1"/>
    <dgm:cxn modelId="{AABC4A45-225A-46EF-B295-6D92516945E1}" type="presOf" srcId="{7002E917-AAAC-4A09-A1E8-688BCFE96A0A}" destId="{8CC66BDC-CC42-4860-87DA-C677355108E9}" srcOrd="0" destOrd="0" presId="urn:microsoft.com/office/officeart/2005/8/layout/venn1"/>
    <dgm:cxn modelId="{201CAE65-C0D8-4095-A35C-4EA4868DC46C}" srcId="{15F62BCF-EC19-4768-95D1-1D4EBA1E2E83}" destId="{B771B45F-5BDE-4277-8C73-EF5F0B2A6D69}" srcOrd="1" destOrd="0" parTransId="{A29B4CB9-2809-4687-B867-80A93ECC3DE8}" sibTransId="{84405E57-51AE-41F1-80BC-C8B6776B5C4E}"/>
    <dgm:cxn modelId="{A9C9ED46-F30F-483C-BE5D-48CA993507D9}" srcId="{15F62BCF-EC19-4768-95D1-1D4EBA1E2E83}" destId="{7002E917-AAAC-4A09-A1E8-688BCFE96A0A}" srcOrd="4" destOrd="0" parTransId="{EB161BED-B078-4824-8780-A2FCF764F99B}" sibTransId="{F16255D4-7424-4197-91E6-DE0ECE8026B4}"/>
    <dgm:cxn modelId="{BF3B4097-28F3-4BCE-A027-A106399D0777}" type="presOf" srcId="{15F62BCF-EC19-4768-95D1-1D4EBA1E2E83}" destId="{128D8194-470D-412A-BBB1-5FDB652944C4}" srcOrd="0" destOrd="0" presId="urn:microsoft.com/office/officeart/2005/8/layout/venn1"/>
    <dgm:cxn modelId="{3FB05C93-5C04-467B-8C4D-DC79F7D55626}" type="presOf" srcId="{B771B45F-5BDE-4277-8C73-EF5F0B2A6D69}" destId="{9D1A1A62-3119-499F-9323-9343DAC3EDBC}" srcOrd="0" destOrd="0" presId="urn:microsoft.com/office/officeart/2005/8/layout/venn1"/>
    <dgm:cxn modelId="{65E0547C-1453-4BA3-A710-F01008396F17}" type="presParOf" srcId="{128D8194-470D-412A-BBB1-5FDB652944C4}" destId="{712C7BD8-FA61-4622-9282-061B202B43EB}" srcOrd="0" destOrd="0" presId="urn:microsoft.com/office/officeart/2005/8/layout/venn1"/>
    <dgm:cxn modelId="{9459D48B-3069-4CA1-905C-1D3111E691FC}" type="presParOf" srcId="{128D8194-470D-412A-BBB1-5FDB652944C4}" destId="{1874B4F4-1EA8-4AAF-ADDF-B8FEB1678604}" srcOrd="1" destOrd="0" presId="urn:microsoft.com/office/officeart/2005/8/layout/venn1"/>
    <dgm:cxn modelId="{FCB0A6BE-A452-419D-91E5-8F272F310130}" type="presParOf" srcId="{128D8194-470D-412A-BBB1-5FDB652944C4}" destId="{B6526E06-58CE-4529-BDE9-99C4A3921268}" srcOrd="2" destOrd="0" presId="urn:microsoft.com/office/officeart/2005/8/layout/venn1"/>
    <dgm:cxn modelId="{2EA66585-FF95-4DA5-9E88-B15857665D05}" type="presParOf" srcId="{128D8194-470D-412A-BBB1-5FDB652944C4}" destId="{9D1A1A62-3119-499F-9323-9343DAC3EDBC}" srcOrd="3" destOrd="0" presId="urn:microsoft.com/office/officeart/2005/8/layout/venn1"/>
    <dgm:cxn modelId="{BAA04D2E-422E-4404-9A71-695887AB44F2}" type="presParOf" srcId="{128D8194-470D-412A-BBB1-5FDB652944C4}" destId="{554C57C4-785C-436F-9DB4-3AFBC13EFAFA}" srcOrd="4" destOrd="0" presId="urn:microsoft.com/office/officeart/2005/8/layout/venn1"/>
    <dgm:cxn modelId="{449F832D-16C5-40C4-8FEE-9DE935548304}" type="presParOf" srcId="{128D8194-470D-412A-BBB1-5FDB652944C4}" destId="{607D477C-668F-49E7-9B0C-6726F8951B13}" srcOrd="5" destOrd="0" presId="urn:microsoft.com/office/officeart/2005/8/layout/venn1"/>
    <dgm:cxn modelId="{EFE1AE6E-A4CE-4D3C-B46B-3181D02587C8}" type="presParOf" srcId="{128D8194-470D-412A-BBB1-5FDB652944C4}" destId="{F7E3F56B-4CC2-4AC9-B368-7829376A9CED}" srcOrd="6" destOrd="0" presId="urn:microsoft.com/office/officeart/2005/8/layout/venn1"/>
    <dgm:cxn modelId="{4873AFE1-DE53-421F-86FB-D7BD23BC1A0F}" type="presParOf" srcId="{128D8194-470D-412A-BBB1-5FDB652944C4}" destId="{8D894246-D635-43A3-B410-481BBACC13F9}" srcOrd="7" destOrd="0" presId="urn:microsoft.com/office/officeart/2005/8/layout/venn1"/>
    <dgm:cxn modelId="{F6A279C7-D49C-4FFF-B513-BEA8B59F519C}" type="presParOf" srcId="{128D8194-470D-412A-BBB1-5FDB652944C4}" destId="{5B2F9843-C62C-43A2-A7BB-7338B8A9CAC8}" srcOrd="8" destOrd="0" presId="urn:microsoft.com/office/officeart/2005/8/layout/venn1"/>
    <dgm:cxn modelId="{46F1509E-D269-474F-99C7-7F82662AAEE6}" type="presParOf" srcId="{128D8194-470D-412A-BBB1-5FDB652944C4}" destId="{8CC66BDC-CC42-4860-87DA-C677355108E9}" srcOrd="9" destOrd="0" presId="urn:microsoft.com/office/officeart/2005/8/layout/venn1"/>
    <dgm:cxn modelId="{866ABA59-3A76-463C-A621-732D9A24E9A6}" type="presParOf" srcId="{128D8194-470D-412A-BBB1-5FDB652944C4}" destId="{6D6FB2C1-F49C-4D1E-B790-C055532080ED}" srcOrd="10" destOrd="0" presId="urn:microsoft.com/office/officeart/2005/8/layout/venn1"/>
    <dgm:cxn modelId="{E3EB40D5-63E3-4F0A-A1C2-28ED35A27438}" type="presParOf" srcId="{128D8194-470D-412A-BBB1-5FDB652944C4}" destId="{F28481B2-78F8-43FE-9D4B-B8D4EB0B567E}" srcOrd="11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1199808-4482-43D4-99FA-2319B0044075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818D194-4E51-41F2-A1EF-7537ECF79CD1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ru-RU" sz="1400" dirty="0" smtClean="0"/>
            <a:t>по подготовке и выдаче сетевой организацией технических условий (ТУ) и их согласование;</a:t>
          </a:r>
          <a:endParaRPr lang="ru-RU" sz="1400" dirty="0"/>
        </a:p>
      </dgm:t>
    </dgm:pt>
    <dgm:pt modelId="{C43379A0-8CDD-49C9-A3EA-5DAF033A7A6A}" type="parTrans" cxnId="{A33AC0DE-C922-47F7-9A29-B04A9AF9B177}">
      <dgm:prSet/>
      <dgm:spPr/>
      <dgm:t>
        <a:bodyPr/>
        <a:lstStyle/>
        <a:p>
          <a:endParaRPr lang="ru-RU" sz="2400"/>
        </a:p>
      </dgm:t>
    </dgm:pt>
    <dgm:pt modelId="{471DEE44-0881-435D-A47B-C94DB7107287}" type="sibTrans" cxnId="{A33AC0DE-C922-47F7-9A29-B04A9AF9B177}">
      <dgm:prSet/>
      <dgm:spPr/>
      <dgm:t>
        <a:bodyPr/>
        <a:lstStyle/>
        <a:p>
          <a:endParaRPr lang="ru-RU" sz="2400"/>
        </a:p>
      </dgm:t>
    </dgm:pt>
    <dgm:pt modelId="{AA82DF2F-2B7C-4B2D-884C-5D9B5C858AD5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ru-RU" sz="1400" dirty="0" smtClean="0"/>
            <a:t>по разработке сетевой организацией проектной документации;</a:t>
          </a:r>
          <a:endParaRPr lang="ru-RU" sz="1400" dirty="0"/>
        </a:p>
      </dgm:t>
    </dgm:pt>
    <dgm:pt modelId="{D64C58AB-AA30-4206-9A1F-08A4BE6CC7BC}" type="parTrans" cxnId="{C023A686-8E8B-4F56-BEA3-433B3ED37B0C}">
      <dgm:prSet/>
      <dgm:spPr/>
      <dgm:t>
        <a:bodyPr/>
        <a:lstStyle/>
        <a:p>
          <a:endParaRPr lang="ru-RU" sz="2400"/>
        </a:p>
      </dgm:t>
    </dgm:pt>
    <dgm:pt modelId="{192F7C57-FA76-4B09-99C8-13AB38F13E8E}" type="sibTrans" cxnId="{C023A686-8E8B-4F56-BEA3-433B3ED37B0C}">
      <dgm:prSet/>
      <dgm:spPr/>
      <dgm:t>
        <a:bodyPr/>
        <a:lstStyle/>
        <a:p>
          <a:endParaRPr lang="ru-RU" sz="2400"/>
        </a:p>
      </dgm:t>
    </dgm:pt>
    <dgm:pt modelId="{089D7E94-CF63-4D64-9C4B-D08D542B32C6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ru-RU" sz="1400" dirty="0" smtClean="0"/>
            <a:t>по выполнению технических условий сетевой организацией, включая осуществление мероприятий по подключению Устройств под действие аппаратуры противоаварийной и режимной автоматики в соответствии с техническими условиями;</a:t>
          </a:r>
          <a:endParaRPr lang="ru-RU" sz="1400" dirty="0"/>
        </a:p>
      </dgm:t>
    </dgm:pt>
    <dgm:pt modelId="{3882E650-37D1-4F52-ACF3-E41D6DF40CC0}" type="parTrans" cxnId="{1723DE82-1C18-4480-A756-45AEBFA21C8E}">
      <dgm:prSet/>
      <dgm:spPr/>
      <dgm:t>
        <a:bodyPr/>
        <a:lstStyle/>
        <a:p>
          <a:endParaRPr lang="ru-RU" sz="2400"/>
        </a:p>
      </dgm:t>
    </dgm:pt>
    <dgm:pt modelId="{1D182089-F199-4F41-839A-2B9E3CEF5FCD}" type="sibTrans" cxnId="{1723DE82-1C18-4480-A756-45AEBFA21C8E}">
      <dgm:prSet/>
      <dgm:spPr/>
      <dgm:t>
        <a:bodyPr/>
        <a:lstStyle/>
        <a:p>
          <a:endParaRPr lang="ru-RU" sz="2400"/>
        </a:p>
      </dgm:t>
    </dgm:pt>
    <dgm:pt modelId="{6CDC4A34-507F-4412-B3E8-B683B3B2B04C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ru-RU" sz="1400" dirty="0" smtClean="0"/>
            <a:t>по проверке сетевой организацией выполнения заявителем технических условий;</a:t>
          </a:r>
          <a:endParaRPr lang="ru-RU" sz="1400" dirty="0"/>
        </a:p>
      </dgm:t>
    </dgm:pt>
    <dgm:pt modelId="{9582BA4C-65ED-421F-99A9-85C9C67E86A7}" type="parTrans" cxnId="{A8D7D6C1-1374-4F66-8BAC-98A1B04E52E2}">
      <dgm:prSet/>
      <dgm:spPr/>
      <dgm:t>
        <a:bodyPr/>
        <a:lstStyle/>
        <a:p>
          <a:endParaRPr lang="ru-RU" sz="2400"/>
        </a:p>
      </dgm:t>
    </dgm:pt>
    <dgm:pt modelId="{B9AE3F98-4330-4B65-89DC-15CDA775572A}" type="sibTrans" cxnId="{A8D7D6C1-1374-4F66-8BAC-98A1B04E52E2}">
      <dgm:prSet/>
      <dgm:spPr/>
      <dgm:t>
        <a:bodyPr/>
        <a:lstStyle/>
        <a:p>
          <a:endParaRPr lang="ru-RU" sz="2400"/>
        </a:p>
      </dgm:t>
    </dgm:pt>
    <dgm:pt modelId="{D2AC0776-A9EF-4466-BF6D-1C3309DEDF9F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ru-RU" sz="1400" smtClean="0"/>
            <a:t>по участию в осмотре должностным лицом Ростехнадзора присоединяемых энергопринимающих устройств;</a:t>
          </a:r>
          <a:endParaRPr lang="ru-RU" sz="1400"/>
        </a:p>
      </dgm:t>
    </dgm:pt>
    <dgm:pt modelId="{76F82BF3-8D43-4E71-A251-B600600ADB10}" type="parTrans" cxnId="{705C0468-673E-4577-B088-B7AEFAFFDE7D}">
      <dgm:prSet/>
      <dgm:spPr/>
      <dgm:t>
        <a:bodyPr/>
        <a:lstStyle/>
        <a:p>
          <a:endParaRPr lang="ru-RU" sz="2400"/>
        </a:p>
      </dgm:t>
    </dgm:pt>
    <dgm:pt modelId="{07C5A02E-A106-4694-9CBB-1E3D51C76C13}" type="sibTrans" cxnId="{705C0468-673E-4577-B088-B7AEFAFFDE7D}">
      <dgm:prSet/>
      <dgm:spPr/>
      <dgm:t>
        <a:bodyPr/>
        <a:lstStyle/>
        <a:p>
          <a:endParaRPr lang="ru-RU" sz="2400"/>
        </a:p>
      </dgm:t>
    </dgm:pt>
    <dgm:pt modelId="{68128414-5485-4ABB-AA52-AF3560458455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ru-RU" sz="1400" dirty="0" smtClean="0"/>
            <a:t>по выполнению фактических действий по присоединению и обеспечению работы </a:t>
          </a:r>
          <a:r>
            <a:rPr lang="ru-RU" sz="1400" dirty="0" err="1" smtClean="0"/>
            <a:t>энергопринимающих</a:t>
          </a:r>
          <a:r>
            <a:rPr lang="ru-RU" sz="1400" dirty="0" smtClean="0"/>
            <a:t> устройств в электрической сети;</a:t>
          </a:r>
          <a:endParaRPr lang="ru-RU" sz="1400" dirty="0"/>
        </a:p>
      </dgm:t>
    </dgm:pt>
    <dgm:pt modelId="{862DCA3D-0D3A-4B60-90DD-865936677C64}" type="parTrans" cxnId="{03E744B5-57B0-44FF-8F93-4D182781E6D5}">
      <dgm:prSet/>
      <dgm:spPr/>
      <dgm:t>
        <a:bodyPr/>
        <a:lstStyle/>
        <a:p>
          <a:endParaRPr lang="ru-RU" sz="2400"/>
        </a:p>
      </dgm:t>
    </dgm:pt>
    <dgm:pt modelId="{A7AA4E72-00A4-4E83-89CE-13FA15D2511B}" type="sibTrans" cxnId="{03E744B5-57B0-44FF-8F93-4D182781E6D5}">
      <dgm:prSet/>
      <dgm:spPr/>
      <dgm:t>
        <a:bodyPr/>
        <a:lstStyle/>
        <a:p>
          <a:endParaRPr lang="ru-RU" sz="2400"/>
        </a:p>
      </dgm:t>
    </dgm:pt>
    <dgm:pt modelId="{57B7F6F1-ECA5-4908-9E02-A451D20CBD24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ru-RU" sz="1400" smtClean="0"/>
            <a:t>ставка, учитывающая выкуп/аренду земли, отчуждаемую под объекты электросетевого хозяйства.</a:t>
          </a:r>
          <a:endParaRPr lang="ru-RU" sz="1400"/>
        </a:p>
      </dgm:t>
    </dgm:pt>
    <dgm:pt modelId="{FB362A09-DBF2-417F-BD07-639E423D4689}" type="parTrans" cxnId="{A3239740-4094-4CD1-97DF-ED0BE56ABD29}">
      <dgm:prSet/>
      <dgm:spPr/>
      <dgm:t>
        <a:bodyPr/>
        <a:lstStyle/>
        <a:p>
          <a:endParaRPr lang="ru-RU" sz="2400"/>
        </a:p>
      </dgm:t>
    </dgm:pt>
    <dgm:pt modelId="{DFD4332C-D148-4ED2-B46E-E5E1AD577092}" type="sibTrans" cxnId="{A3239740-4094-4CD1-97DF-ED0BE56ABD29}">
      <dgm:prSet/>
      <dgm:spPr/>
      <dgm:t>
        <a:bodyPr/>
        <a:lstStyle/>
        <a:p>
          <a:endParaRPr lang="ru-RU" sz="2400"/>
        </a:p>
      </dgm:t>
    </dgm:pt>
    <dgm:pt modelId="{FAED944C-EE83-484B-B7A0-0BEA4B9BEFF4}" type="pres">
      <dgm:prSet presAssocID="{B1199808-4482-43D4-99FA-2319B004407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FCC6AC46-FA10-4D8F-B336-5D4771E0F505}" type="pres">
      <dgm:prSet presAssocID="{B1199808-4482-43D4-99FA-2319B0044075}" presName="Name1" presStyleCnt="0"/>
      <dgm:spPr/>
    </dgm:pt>
    <dgm:pt modelId="{696A2ADC-26DD-4094-A5EF-6B329CBE36F1}" type="pres">
      <dgm:prSet presAssocID="{B1199808-4482-43D4-99FA-2319B0044075}" presName="cycle" presStyleCnt="0"/>
      <dgm:spPr/>
    </dgm:pt>
    <dgm:pt modelId="{A890CF99-9772-49AB-AA16-021F3379EF8C}" type="pres">
      <dgm:prSet presAssocID="{B1199808-4482-43D4-99FA-2319B0044075}" presName="srcNode" presStyleLbl="node1" presStyleIdx="0" presStyleCnt="7"/>
      <dgm:spPr/>
    </dgm:pt>
    <dgm:pt modelId="{026B454D-F4ED-4F2A-AEA3-7658B89C0123}" type="pres">
      <dgm:prSet presAssocID="{B1199808-4482-43D4-99FA-2319B0044075}" presName="conn" presStyleLbl="parChTrans1D2" presStyleIdx="0" presStyleCnt="1"/>
      <dgm:spPr/>
      <dgm:t>
        <a:bodyPr/>
        <a:lstStyle/>
        <a:p>
          <a:endParaRPr lang="ru-RU"/>
        </a:p>
      </dgm:t>
    </dgm:pt>
    <dgm:pt modelId="{30A49F81-2C3A-4A24-AC9A-D2CD1AE55950}" type="pres">
      <dgm:prSet presAssocID="{B1199808-4482-43D4-99FA-2319B0044075}" presName="extraNode" presStyleLbl="node1" presStyleIdx="0" presStyleCnt="7"/>
      <dgm:spPr/>
    </dgm:pt>
    <dgm:pt modelId="{C9C92839-7ED6-41DD-9807-9DAF2DD374B9}" type="pres">
      <dgm:prSet presAssocID="{B1199808-4482-43D4-99FA-2319B0044075}" presName="dstNode" presStyleLbl="node1" presStyleIdx="0" presStyleCnt="7"/>
      <dgm:spPr/>
    </dgm:pt>
    <dgm:pt modelId="{FD98250A-0E7C-48FD-9138-58C39E8C061C}" type="pres">
      <dgm:prSet presAssocID="{2818D194-4E51-41F2-A1EF-7537ECF79CD1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454A79-1261-4CB1-9481-FAD24C79B4DD}" type="pres">
      <dgm:prSet presAssocID="{2818D194-4E51-41F2-A1EF-7537ECF79CD1}" presName="accent_1" presStyleCnt="0"/>
      <dgm:spPr/>
    </dgm:pt>
    <dgm:pt modelId="{3620112D-6BA1-4FA6-A9D9-F0FD8B5D38C2}" type="pres">
      <dgm:prSet presAssocID="{2818D194-4E51-41F2-A1EF-7537ECF79CD1}" presName="accentRepeatNode" presStyleLbl="solidFgAcc1" presStyleIdx="0" presStyleCnt="7"/>
      <dgm:spPr>
        <a:solidFill>
          <a:schemeClr val="accent6"/>
        </a:solidFill>
      </dgm:spPr>
    </dgm:pt>
    <dgm:pt modelId="{F2D12457-5DB8-44C3-92B7-05829E444239}" type="pres">
      <dgm:prSet presAssocID="{AA82DF2F-2B7C-4B2D-884C-5D9B5C858AD5}" presName="text_2" presStyleLbl="node1" presStyleIdx="1" presStyleCnt="7" custScaleY="569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C021B8-9051-4BE1-BBC8-0B800847B65A}" type="pres">
      <dgm:prSet presAssocID="{AA82DF2F-2B7C-4B2D-884C-5D9B5C858AD5}" presName="accent_2" presStyleCnt="0"/>
      <dgm:spPr/>
    </dgm:pt>
    <dgm:pt modelId="{27CF7977-751E-4D28-B5A8-A11F31AA86BF}" type="pres">
      <dgm:prSet presAssocID="{AA82DF2F-2B7C-4B2D-884C-5D9B5C858AD5}" presName="accentRepeatNode" presStyleLbl="solidFgAcc1" presStyleIdx="1" presStyleCnt="7"/>
      <dgm:spPr>
        <a:solidFill>
          <a:schemeClr val="accent5"/>
        </a:solidFill>
      </dgm:spPr>
    </dgm:pt>
    <dgm:pt modelId="{E8039B57-DB68-46F7-B06E-1B7D3966244F}" type="pres">
      <dgm:prSet presAssocID="{089D7E94-CF63-4D64-9C4B-D08D542B32C6}" presName="text_3" presStyleLbl="node1" presStyleIdx="2" presStyleCnt="7" custScaleY="1873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3206AA-893D-4D9B-8BA5-C85000DACEB4}" type="pres">
      <dgm:prSet presAssocID="{089D7E94-CF63-4D64-9C4B-D08D542B32C6}" presName="accent_3" presStyleCnt="0"/>
      <dgm:spPr/>
    </dgm:pt>
    <dgm:pt modelId="{EE053D6E-956E-4D08-BC00-745C4BECD0C6}" type="pres">
      <dgm:prSet presAssocID="{089D7E94-CF63-4D64-9C4B-D08D542B32C6}" presName="accentRepeatNode" presStyleLbl="solidFgAcc1" presStyleIdx="2" presStyleCnt="7"/>
      <dgm:spPr>
        <a:solidFill>
          <a:srgbClr val="FFFF00"/>
        </a:solidFill>
      </dgm:spPr>
    </dgm:pt>
    <dgm:pt modelId="{0C1A48E1-8482-49D2-A2CA-2A2FFBD15DBC}" type="pres">
      <dgm:prSet presAssocID="{6CDC4A34-507F-4412-B3E8-B683B3B2B04C}" presName="text_4" presStyleLbl="node1" presStyleIdx="3" presStyleCnt="7" custScaleY="975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F11823-3197-4B80-800E-F93EC863188B}" type="pres">
      <dgm:prSet presAssocID="{6CDC4A34-507F-4412-B3E8-B683B3B2B04C}" presName="accent_4" presStyleCnt="0"/>
      <dgm:spPr/>
    </dgm:pt>
    <dgm:pt modelId="{BAAEBFD3-A180-4E18-821E-A63501BFF29A}" type="pres">
      <dgm:prSet presAssocID="{6CDC4A34-507F-4412-B3E8-B683B3B2B04C}" presName="accentRepeatNode" presStyleLbl="solidFgAcc1" presStyleIdx="3" presStyleCnt="7"/>
      <dgm:spPr>
        <a:solidFill>
          <a:schemeClr val="accent3"/>
        </a:solidFill>
      </dgm:spPr>
    </dgm:pt>
    <dgm:pt modelId="{FEC6B94D-5D26-418F-9F7B-A6BEDC45B245}" type="pres">
      <dgm:prSet presAssocID="{D2AC0776-A9EF-4466-BF6D-1C3309DEDF9F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38A302-5BE0-4905-BA02-1278BAB74042}" type="pres">
      <dgm:prSet presAssocID="{D2AC0776-A9EF-4466-BF6D-1C3309DEDF9F}" presName="accent_5" presStyleCnt="0"/>
      <dgm:spPr/>
    </dgm:pt>
    <dgm:pt modelId="{B971B0B4-927C-4CA2-9C55-99A02B59A6FF}" type="pres">
      <dgm:prSet presAssocID="{D2AC0776-A9EF-4466-BF6D-1C3309DEDF9F}" presName="accentRepeatNode" presStyleLbl="solidFgAcc1" presStyleIdx="4" presStyleCnt="7"/>
      <dgm:spPr>
        <a:solidFill>
          <a:schemeClr val="accent2"/>
        </a:solidFill>
      </dgm:spPr>
    </dgm:pt>
    <dgm:pt modelId="{FB8FEA10-26E6-4AEC-AAF1-A2381E5A03C7}" type="pres">
      <dgm:prSet presAssocID="{68128414-5485-4ABB-AA52-AF3560458455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D1B5EE-040F-42BF-B2E4-65623F21591C}" type="pres">
      <dgm:prSet presAssocID="{68128414-5485-4ABB-AA52-AF3560458455}" presName="accent_6" presStyleCnt="0"/>
      <dgm:spPr/>
    </dgm:pt>
    <dgm:pt modelId="{CBC89B53-E378-4264-AB7E-98E88993B4A9}" type="pres">
      <dgm:prSet presAssocID="{68128414-5485-4ABB-AA52-AF3560458455}" presName="accentRepeatNode" presStyleLbl="solidFgAcc1" presStyleIdx="5" presStyleCnt="7"/>
      <dgm:spPr>
        <a:solidFill>
          <a:schemeClr val="bg2">
            <a:lumMod val="50000"/>
          </a:schemeClr>
        </a:solidFill>
      </dgm:spPr>
    </dgm:pt>
    <dgm:pt modelId="{D662C4E6-7890-4328-8D8C-41B6C5A6E587}" type="pres">
      <dgm:prSet presAssocID="{57B7F6F1-ECA5-4908-9E02-A451D20CBD24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265FF6-5BBC-4328-8D28-C8CDDFE0A85A}" type="pres">
      <dgm:prSet presAssocID="{57B7F6F1-ECA5-4908-9E02-A451D20CBD24}" presName="accent_7" presStyleCnt="0"/>
      <dgm:spPr/>
    </dgm:pt>
    <dgm:pt modelId="{71D1BB18-7631-4604-809D-829F9F6AD68C}" type="pres">
      <dgm:prSet presAssocID="{57B7F6F1-ECA5-4908-9E02-A451D20CBD24}" presName="accentRepeatNode" presStyleLbl="solidFgAcc1" presStyleIdx="6" presStyleCnt="7"/>
      <dgm:spPr>
        <a:solidFill>
          <a:srgbClr val="CC00CC"/>
        </a:solidFill>
      </dgm:spPr>
    </dgm:pt>
  </dgm:ptLst>
  <dgm:cxnLst>
    <dgm:cxn modelId="{03E744B5-57B0-44FF-8F93-4D182781E6D5}" srcId="{B1199808-4482-43D4-99FA-2319B0044075}" destId="{68128414-5485-4ABB-AA52-AF3560458455}" srcOrd="5" destOrd="0" parTransId="{862DCA3D-0D3A-4B60-90DD-865936677C64}" sibTransId="{A7AA4E72-00A4-4E83-89CE-13FA15D2511B}"/>
    <dgm:cxn modelId="{A8D7D6C1-1374-4F66-8BAC-98A1B04E52E2}" srcId="{B1199808-4482-43D4-99FA-2319B0044075}" destId="{6CDC4A34-507F-4412-B3E8-B683B3B2B04C}" srcOrd="3" destOrd="0" parTransId="{9582BA4C-65ED-421F-99A9-85C9C67E86A7}" sibTransId="{B9AE3F98-4330-4B65-89DC-15CDA775572A}"/>
    <dgm:cxn modelId="{A3239740-4094-4CD1-97DF-ED0BE56ABD29}" srcId="{B1199808-4482-43D4-99FA-2319B0044075}" destId="{57B7F6F1-ECA5-4908-9E02-A451D20CBD24}" srcOrd="6" destOrd="0" parTransId="{FB362A09-DBF2-417F-BD07-639E423D4689}" sibTransId="{DFD4332C-D148-4ED2-B46E-E5E1AD577092}"/>
    <dgm:cxn modelId="{65B7DDA2-8E2F-4DDA-A1DE-D7594DC67254}" type="presOf" srcId="{B1199808-4482-43D4-99FA-2319B0044075}" destId="{FAED944C-EE83-484B-B7A0-0BEA4B9BEFF4}" srcOrd="0" destOrd="0" presId="urn:microsoft.com/office/officeart/2008/layout/VerticalCurvedList"/>
    <dgm:cxn modelId="{BA6C864E-5E86-43D7-BF27-A929B2D6F5E2}" type="presOf" srcId="{6CDC4A34-507F-4412-B3E8-B683B3B2B04C}" destId="{0C1A48E1-8482-49D2-A2CA-2A2FFBD15DBC}" srcOrd="0" destOrd="0" presId="urn:microsoft.com/office/officeart/2008/layout/VerticalCurvedList"/>
    <dgm:cxn modelId="{705C0468-673E-4577-B088-B7AEFAFFDE7D}" srcId="{B1199808-4482-43D4-99FA-2319B0044075}" destId="{D2AC0776-A9EF-4466-BF6D-1C3309DEDF9F}" srcOrd="4" destOrd="0" parTransId="{76F82BF3-8D43-4E71-A251-B600600ADB10}" sibTransId="{07C5A02E-A106-4694-9CBB-1E3D51C76C13}"/>
    <dgm:cxn modelId="{34E67ECE-9DFC-4495-9EFD-CD84514D95AA}" type="presOf" srcId="{D2AC0776-A9EF-4466-BF6D-1C3309DEDF9F}" destId="{FEC6B94D-5D26-418F-9F7B-A6BEDC45B245}" srcOrd="0" destOrd="0" presId="urn:microsoft.com/office/officeart/2008/layout/VerticalCurvedList"/>
    <dgm:cxn modelId="{DC97F8F0-63F8-4648-829C-5FD3DABCE6FA}" type="presOf" srcId="{2818D194-4E51-41F2-A1EF-7537ECF79CD1}" destId="{FD98250A-0E7C-48FD-9138-58C39E8C061C}" srcOrd="0" destOrd="0" presId="urn:microsoft.com/office/officeart/2008/layout/VerticalCurvedList"/>
    <dgm:cxn modelId="{3F2130B1-3493-458B-8A20-118424C71B8D}" type="presOf" srcId="{68128414-5485-4ABB-AA52-AF3560458455}" destId="{FB8FEA10-26E6-4AEC-AAF1-A2381E5A03C7}" srcOrd="0" destOrd="0" presId="urn:microsoft.com/office/officeart/2008/layout/VerticalCurvedList"/>
    <dgm:cxn modelId="{1723DE82-1C18-4480-A756-45AEBFA21C8E}" srcId="{B1199808-4482-43D4-99FA-2319B0044075}" destId="{089D7E94-CF63-4D64-9C4B-D08D542B32C6}" srcOrd="2" destOrd="0" parTransId="{3882E650-37D1-4F52-ACF3-E41D6DF40CC0}" sibTransId="{1D182089-F199-4F41-839A-2B9E3CEF5FCD}"/>
    <dgm:cxn modelId="{3B510DAA-67B6-424E-B15C-9FFE604C993F}" type="presOf" srcId="{471DEE44-0881-435D-A47B-C94DB7107287}" destId="{026B454D-F4ED-4F2A-AEA3-7658B89C0123}" srcOrd="0" destOrd="0" presId="urn:microsoft.com/office/officeart/2008/layout/VerticalCurvedList"/>
    <dgm:cxn modelId="{0A4F1ABD-3393-45DD-AFC3-87B43AC29955}" type="presOf" srcId="{57B7F6F1-ECA5-4908-9E02-A451D20CBD24}" destId="{D662C4E6-7890-4328-8D8C-41B6C5A6E587}" srcOrd="0" destOrd="0" presId="urn:microsoft.com/office/officeart/2008/layout/VerticalCurvedList"/>
    <dgm:cxn modelId="{A6959554-5F62-4F35-AFC6-A77C48ABE099}" type="presOf" srcId="{AA82DF2F-2B7C-4B2D-884C-5D9B5C858AD5}" destId="{F2D12457-5DB8-44C3-92B7-05829E444239}" srcOrd="0" destOrd="0" presId="urn:microsoft.com/office/officeart/2008/layout/VerticalCurvedList"/>
    <dgm:cxn modelId="{C023A686-8E8B-4F56-BEA3-433B3ED37B0C}" srcId="{B1199808-4482-43D4-99FA-2319B0044075}" destId="{AA82DF2F-2B7C-4B2D-884C-5D9B5C858AD5}" srcOrd="1" destOrd="0" parTransId="{D64C58AB-AA30-4206-9A1F-08A4BE6CC7BC}" sibTransId="{192F7C57-FA76-4B09-99C8-13AB38F13E8E}"/>
    <dgm:cxn modelId="{A33AC0DE-C922-47F7-9A29-B04A9AF9B177}" srcId="{B1199808-4482-43D4-99FA-2319B0044075}" destId="{2818D194-4E51-41F2-A1EF-7537ECF79CD1}" srcOrd="0" destOrd="0" parTransId="{C43379A0-8CDD-49C9-A3EA-5DAF033A7A6A}" sibTransId="{471DEE44-0881-435D-A47B-C94DB7107287}"/>
    <dgm:cxn modelId="{CB8019F9-229B-453A-A398-476554F1DB0B}" type="presOf" srcId="{089D7E94-CF63-4D64-9C4B-D08D542B32C6}" destId="{E8039B57-DB68-46F7-B06E-1B7D3966244F}" srcOrd="0" destOrd="0" presId="urn:microsoft.com/office/officeart/2008/layout/VerticalCurvedList"/>
    <dgm:cxn modelId="{4A5C7844-D75C-4EFB-A9BF-236389F2AFB5}" type="presParOf" srcId="{FAED944C-EE83-484B-B7A0-0BEA4B9BEFF4}" destId="{FCC6AC46-FA10-4D8F-B336-5D4771E0F505}" srcOrd="0" destOrd="0" presId="urn:microsoft.com/office/officeart/2008/layout/VerticalCurvedList"/>
    <dgm:cxn modelId="{9242F2D5-F2F8-454F-8494-800CACF2367E}" type="presParOf" srcId="{FCC6AC46-FA10-4D8F-B336-5D4771E0F505}" destId="{696A2ADC-26DD-4094-A5EF-6B329CBE36F1}" srcOrd="0" destOrd="0" presId="urn:microsoft.com/office/officeart/2008/layout/VerticalCurvedList"/>
    <dgm:cxn modelId="{5EF67CF4-48B3-46BA-91C0-61E5D75CB70E}" type="presParOf" srcId="{696A2ADC-26DD-4094-A5EF-6B329CBE36F1}" destId="{A890CF99-9772-49AB-AA16-021F3379EF8C}" srcOrd="0" destOrd="0" presId="urn:microsoft.com/office/officeart/2008/layout/VerticalCurvedList"/>
    <dgm:cxn modelId="{98F1D2F7-F17D-408F-8A50-F7D29EE96301}" type="presParOf" srcId="{696A2ADC-26DD-4094-A5EF-6B329CBE36F1}" destId="{026B454D-F4ED-4F2A-AEA3-7658B89C0123}" srcOrd="1" destOrd="0" presId="urn:microsoft.com/office/officeart/2008/layout/VerticalCurvedList"/>
    <dgm:cxn modelId="{4A17FB7D-F59E-4E77-8A53-DAB52AD21F22}" type="presParOf" srcId="{696A2ADC-26DD-4094-A5EF-6B329CBE36F1}" destId="{30A49F81-2C3A-4A24-AC9A-D2CD1AE55950}" srcOrd="2" destOrd="0" presId="urn:microsoft.com/office/officeart/2008/layout/VerticalCurvedList"/>
    <dgm:cxn modelId="{C22ECBE7-370C-4D40-9913-8F6179FE659E}" type="presParOf" srcId="{696A2ADC-26DD-4094-A5EF-6B329CBE36F1}" destId="{C9C92839-7ED6-41DD-9807-9DAF2DD374B9}" srcOrd="3" destOrd="0" presId="urn:microsoft.com/office/officeart/2008/layout/VerticalCurvedList"/>
    <dgm:cxn modelId="{3FADCAB6-62D2-42B3-9695-E55CE06001D3}" type="presParOf" srcId="{FCC6AC46-FA10-4D8F-B336-5D4771E0F505}" destId="{FD98250A-0E7C-48FD-9138-58C39E8C061C}" srcOrd="1" destOrd="0" presId="urn:microsoft.com/office/officeart/2008/layout/VerticalCurvedList"/>
    <dgm:cxn modelId="{BE5EC7BD-5715-4B30-B3D7-363648688B20}" type="presParOf" srcId="{FCC6AC46-FA10-4D8F-B336-5D4771E0F505}" destId="{7D454A79-1261-4CB1-9481-FAD24C79B4DD}" srcOrd="2" destOrd="0" presId="urn:microsoft.com/office/officeart/2008/layout/VerticalCurvedList"/>
    <dgm:cxn modelId="{839756DD-2592-43D6-BEED-E49079BB7FD1}" type="presParOf" srcId="{7D454A79-1261-4CB1-9481-FAD24C79B4DD}" destId="{3620112D-6BA1-4FA6-A9D9-F0FD8B5D38C2}" srcOrd="0" destOrd="0" presId="urn:microsoft.com/office/officeart/2008/layout/VerticalCurvedList"/>
    <dgm:cxn modelId="{22DF3A0E-A999-4131-8318-DB06236497AE}" type="presParOf" srcId="{FCC6AC46-FA10-4D8F-B336-5D4771E0F505}" destId="{F2D12457-5DB8-44C3-92B7-05829E444239}" srcOrd="3" destOrd="0" presId="urn:microsoft.com/office/officeart/2008/layout/VerticalCurvedList"/>
    <dgm:cxn modelId="{E4427511-D503-4149-B4B4-EA71FE69DEA6}" type="presParOf" srcId="{FCC6AC46-FA10-4D8F-B336-5D4771E0F505}" destId="{8AC021B8-9051-4BE1-BBC8-0B800847B65A}" srcOrd="4" destOrd="0" presId="urn:microsoft.com/office/officeart/2008/layout/VerticalCurvedList"/>
    <dgm:cxn modelId="{DBDC2730-E18B-45E6-909F-6C40D3A71F6A}" type="presParOf" srcId="{8AC021B8-9051-4BE1-BBC8-0B800847B65A}" destId="{27CF7977-751E-4D28-B5A8-A11F31AA86BF}" srcOrd="0" destOrd="0" presId="urn:microsoft.com/office/officeart/2008/layout/VerticalCurvedList"/>
    <dgm:cxn modelId="{DCBBA664-FB3C-4EB0-928A-8199F83D670C}" type="presParOf" srcId="{FCC6AC46-FA10-4D8F-B336-5D4771E0F505}" destId="{E8039B57-DB68-46F7-B06E-1B7D3966244F}" srcOrd="5" destOrd="0" presId="urn:microsoft.com/office/officeart/2008/layout/VerticalCurvedList"/>
    <dgm:cxn modelId="{FD927019-612B-479D-A7BC-2C963E2F99EC}" type="presParOf" srcId="{FCC6AC46-FA10-4D8F-B336-5D4771E0F505}" destId="{C33206AA-893D-4D9B-8BA5-C85000DACEB4}" srcOrd="6" destOrd="0" presId="urn:microsoft.com/office/officeart/2008/layout/VerticalCurvedList"/>
    <dgm:cxn modelId="{A3CEC21B-1E8B-4614-8EDE-BBADF7498037}" type="presParOf" srcId="{C33206AA-893D-4D9B-8BA5-C85000DACEB4}" destId="{EE053D6E-956E-4D08-BC00-745C4BECD0C6}" srcOrd="0" destOrd="0" presId="urn:microsoft.com/office/officeart/2008/layout/VerticalCurvedList"/>
    <dgm:cxn modelId="{6FE05EE3-5A13-44CF-8FBE-51754C6E82DE}" type="presParOf" srcId="{FCC6AC46-FA10-4D8F-B336-5D4771E0F505}" destId="{0C1A48E1-8482-49D2-A2CA-2A2FFBD15DBC}" srcOrd="7" destOrd="0" presId="urn:microsoft.com/office/officeart/2008/layout/VerticalCurvedList"/>
    <dgm:cxn modelId="{778B97CF-1DAA-4B44-8857-741387EB11B0}" type="presParOf" srcId="{FCC6AC46-FA10-4D8F-B336-5D4771E0F505}" destId="{9FF11823-3197-4B80-800E-F93EC863188B}" srcOrd="8" destOrd="0" presId="urn:microsoft.com/office/officeart/2008/layout/VerticalCurvedList"/>
    <dgm:cxn modelId="{FD0963DC-DBDE-4914-A756-8EC835E894D3}" type="presParOf" srcId="{9FF11823-3197-4B80-800E-F93EC863188B}" destId="{BAAEBFD3-A180-4E18-821E-A63501BFF29A}" srcOrd="0" destOrd="0" presId="urn:microsoft.com/office/officeart/2008/layout/VerticalCurvedList"/>
    <dgm:cxn modelId="{435994B2-CA45-49D7-AC80-AA5E950BE6E9}" type="presParOf" srcId="{FCC6AC46-FA10-4D8F-B336-5D4771E0F505}" destId="{FEC6B94D-5D26-418F-9F7B-A6BEDC45B245}" srcOrd="9" destOrd="0" presId="urn:microsoft.com/office/officeart/2008/layout/VerticalCurvedList"/>
    <dgm:cxn modelId="{DB551CDF-1618-446D-93A2-C73C2C087B4D}" type="presParOf" srcId="{FCC6AC46-FA10-4D8F-B336-5D4771E0F505}" destId="{8238A302-5BE0-4905-BA02-1278BAB74042}" srcOrd="10" destOrd="0" presId="urn:microsoft.com/office/officeart/2008/layout/VerticalCurvedList"/>
    <dgm:cxn modelId="{987DB5E4-5D6E-4C27-BEFC-DCB53902FA11}" type="presParOf" srcId="{8238A302-5BE0-4905-BA02-1278BAB74042}" destId="{B971B0B4-927C-4CA2-9C55-99A02B59A6FF}" srcOrd="0" destOrd="0" presId="urn:microsoft.com/office/officeart/2008/layout/VerticalCurvedList"/>
    <dgm:cxn modelId="{C4366590-C8AC-4B42-973A-0A37E8E5C31D}" type="presParOf" srcId="{FCC6AC46-FA10-4D8F-B336-5D4771E0F505}" destId="{FB8FEA10-26E6-4AEC-AAF1-A2381E5A03C7}" srcOrd="11" destOrd="0" presId="urn:microsoft.com/office/officeart/2008/layout/VerticalCurvedList"/>
    <dgm:cxn modelId="{C359B12D-5041-4443-9B0B-B0ABABF84F8D}" type="presParOf" srcId="{FCC6AC46-FA10-4D8F-B336-5D4771E0F505}" destId="{A7D1B5EE-040F-42BF-B2E4-65623F21591C}" srcOrd="12" destOrd="0" presId="urn:microsoft.com/office/officeart/2008/layout/VerticalCurvedList"/>
    <dgm:cxn modelId="{D8443B33-EEB5-4BC3-B34D-CADC03BE17AE}" type="presParOf" srcId="{A7D1B5EE-040F-42BF-B2E4-65623F21591C}" destId="{CBC89B53-E378-4264-AB7E-98E88993B4A9}" srcOrd="0" destOrd="0" presId="urn:microsoft.com/office/officeart/2008/layout/VerticalCurvedList"/>
    <dgm:cxn modelId="{6FCC32DE-C841-49C5-B6CC-484FFCEF7051}" type="presParOf" srcId="{FCC6AC46-FA10-4D8F-B336-5D4771E0F505}" destId="{D662C4E6-7890-4328-8D8C-41B6C5A6E587}" srcOrd="13" destOrd="0" presId="urn:microsoft.com/office/officeart/2008/layout/VerticalCurvedList"/>
    <dgm:cxn modelId="{70A480EA-21FE-421A-A5C6-170354544106}" type="presParOf" srcId="{FCC6AC46-FA10-4D8F-B336-5D4771E0F505}" destId="{9A265FF6-5BBC-4328-8D28-C8CDDFE0A85A}" srcOrd="14" destOrd="0" presId="urn:microsoft.com/office/officeart/2008/layout/VerticalCurvedList"/>
    <dgm:cxn modelId="{08469528-84FA-4067-A789-E11CE0B2FE13}" type="presParOf" srcId="{9A265FF6-5BBC-4328-8D28-C8CDDFE0A85A}" destId="{71D1BB18-7631-4604-809D-829F9F6AD68C}" srcOrd="0" destOrd="0" presId="urn:microsoft.com/office/officeart/2008/layout/VerticalCurvedList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9D1E4F6-0EBC-4849-965D-0C207D28BDA0}" type="doc">
      <dgm:prSet loTypeId="urn:microsoft.com/office/officeart/2005/8/layout/orgChart1" loCatId="hierarchy" qsTypeId="urn:microsoft.com/office/officeart/2005/8/quickstyle/3d2" qsCatId="3D" csTypeId="urn:microsoft.com/office/officeart/2005/8/colors/accent6_1" csCatId="accent6" phldr="1"/>
      <dgm:spPr/>
      <dgm:t>
        <a:bodyPr/>
        <a:lstStyle/>
        <a:p>
          <a:endParaRPr lang="ru-RU"/>
        </a:p>
      </dgm:t>
    </dgm:pt>
    <dgm:pt modelId="{9EE04250-39AF-4609-9C62-27EEC7B6C6D1}">
      <dgm:prSet phldrT="[Текст]" custT="1"/>
      <dgm:spPr>
        <a:ln w="12700"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ru-RU" sz="2000" b="0" dirty="0" smtClean="0"/>
            <a:t>Применение усреднённых ставок платы на строительство ВЛ и КЛ отвергает все принципы установки экономически обоснованного тарифа, а, следовательно, приводит к:</a:t>
          </a:r>
          <a:endParaRPr lang="ru-RU" sz="2000" b="0" dirty="0"/>
        </a:p>
      </dgm:t>
    </dgm:pt>
    <dgm:pt modelId="{7843DEFC-897A-4867-BE5C-50E7883F2030}" type="parTrans" cxnId="{272A0F22-9452-41B8-9209-21CA1E9B9811}">
      <dgm:prSet/>
      <dgm:spPr/>
      <dgm:t>
        <a:bodyPr/>
        <a:lstStyle/>
        <a:p>
          <a:endParaRPr lang="ru-RU"/>
        </a:p>
      </dgm:t>
    </dgm:pt>
    <dgm:pt modelId="{CCBCFBC2-9C14-4E1F-B677-B165D75015FC}" type="sibTrans" cxnId="{272A0F22-9452-41B8-9209-21CA1E9B9811}">
      <dgm:prSet/>
      <dgm:spPr/>
      <dgm:t>
        <a:bodyPr/>
        <a:lstStyle/>
        <a:p>
          <a:endParaRPr lang="ru-RU"/>
        </a:p>
      </dgm:t>
    </dgm:pt>
    <dgm:pt modelId="{B8570A09-1F54-4537-8453-2E7E9D8CBD54}">
      <dgm:prSet phldrT="[Текст]" custT="1"/>
      <dgm:spPr>
        <a:ln w="12700">
          <a:solidFill>
            <a:schemeClr val="accent1">
              <a:lumMod val="50000"/>
            </a:schemeClr>
          </a:solidFill>
        </a:ln>
      </dgm:spPr>
      <dgm:t>
        <a:bodyPr/>
        <a:lstStyle/>
        <a:p>
          <a:pPr algn="ctr">
            <a:lnSpc>
              <a:spcPct val="114000"/>
            </a:lnSpc>
            <a:spcBef>
              <a:spcPts val="0"/>
            </a:spcBef>
          </a:pPr>
          <a:r>
            <a:rPr lang="ru-RU" sz="1600" b="1" dirty="0" smtClean="0"/>
            <a:t>вероятности, в отдельных случаях (при строительстве ЛЭП), получению необоснованной прибыли</a:t>
          </a:r>
          <a:endParaRPr lang="ru-RU" sz="1600" b="1" dirty="0"/>
        </a:p>
      </dgm:t>
    </dgm:pt>
    <dgm:pt modelId="{D8AEFC73-EA8A-40BF-ABFB-EE78CEBA1D95}" type="parTrans" cxnId="{81BBD172-2E55-4408-BB6E-5E48F20EB741}">
      <dgm:prSet/>
      <dgm:spPr/>
      <dgm:t>
        <a:bodyPr/>
        <a:lstStyle/>
        <a:p>
          <a:endParaRPr lang="ru-RU"/>
        </a:p>
      </dgm:t>
    </dgm:pt>
    <dgm:pt modelId="{99CA6415-8E84-41F7-A02C-9FD66C46DF52}" type="sibTrans" cxnId="{81BBD172-2E55-4408-BB6E-5E48F20EB741}">
      <dgm:prSet/>
      <dgm:spPr/>
      <dgm:t>
        <a:bodyPr/>
        <a:lstStyle/>
        <a:p>
          <a:endParaRPr lang="ru-RU"/>
        </a:p>
      </dgm:t>
    </dgm:pt>
    <dgm:pt modelId="{83749057-4325-4A61-9879-5ECD7D7F26AE}">
      <dgm:prSet phldrT="[Текст]" custT="1"/>
      <dgm:spPr>
        <a:ln w="12700">
          <a:solidFill>
            <a:schemeClr val="accent1">
              <a:lumMod val="50000"/>
            </a:schemeClr>
          </a:solidFill>
        </a:ln>
      </dgm:spPr>
      <dgm:t>
        <a:bodyPr/>
        <a:lstStyle/>
        <a:p>
          <a:pPr algn="ctr">
            <a:lnSpc>
              <a:spcPct val="114000"/>
            </a:lnSpc>
          </a:pPr>
          <a:r>
            <a:rPr lang="ru-RU" sz="1600" b="1" dirty="0" smtClean="0"/>
            <a:t>недополучению  сетевыми компаниями средств на строительство и, как следствие, несению убытков по технологическому присоединению</a:t>
          </a:r>
          <a:endParaRPr lang="ru-RU" sz="1600" b="1" dirty="0"/>
        </a:p>
      </dgm:t>
    </dgm:pt>
    <dgm:pt modelId="{7E148590-1BEC-42A1-8AE8-077BC06214E6}" type="sibTrans" cxnId="{8F7868BF-D1AF-4698-B905-C58BF8245891}">
      <dgm:prSet/>
      <dgm:spPr/>
      <dgm:t>
        <a:bodyPr/>
        <a:lstStyle/>
        <a:p>
          <a:endParaRPr lang="ru-RU"/>
        </a:p>
      </dgm:t>
    </dgm:pt>
    <dgm:pt modelId="{9D952C3E-A810-46CF-AF04-DA1811365049}" type="parTrans" cxnId="{8F7868BF-D1AF-4698-B905-C58BF8245891}">
      <dgm:prSet/>
      <dgm:spPr/>
      <dgm:t>
        <a:bodyPr/>
        <a:lstStyle/>
        <a:p>
          <a:endParaRPr lang="ru-RU"/>
        </a:p>
      </dgm:t>
    </dgm:pt>
    <dgm:pt modelId="{904D9CE1-F6C4-42A4-A180-C16ABE4C0534}" type="pres">
      <dgm:prSet presAssocID="{49D1E4F6-0EBC-4849-965D-0C207D28BDA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5AF6C50-F941-4414-925B-7C8568359BDB}" type="pres">
      <dgm:prSet presAssocID="{9EE04250-39AF-4609-9C62-27EEC7B6C6D1}" presName="hierRoot1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F5D483B9-BA7B-46D4-B9F7-AC62E5A4E513}" type="pres">
      <dgm:prSet presAssocID="{9EE04250-39AF-4609-9C62-27EEC7B6C6D1}" presName="rootComposite1" presStyleCnt="0"/>
      <dgm:spPr/>
      <dgm:t>
        <a:bodyPr/>
        <a:lstStyle/>
        <a:p>
          <a:endParaRPr lang="ru-RU"/>
        </a:p>
      </dgm:t>
    </dgm:pt>
    <dgm:pt modelId="{704EE00D-F3E2-4C1B-BA11-99298A3CF5CB}" type="pres">
      <dgm:prSet presAssocID="{9EE04250-39AF-4609-9C62-27EEC7B6C6D1}" presName="rootText1" presStyleLbl="node0" presStyleIdx="0" presStyleCnt="1" custScaleX="15846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469191E-0AB1-4B52-97D8-71C466EB80CA}" type="pres">
      <dgm:prSet presAssocID="{9EE04250-39AF-4609-9C62-27EEC7B6C6D1}" presName="rootConnector1" presStyleLbl="node1" presStyleIdx="0" presStyleCnt="0"/>
      <dgm:spPr/>
      <dgm:t>
        <a:bodyPr/>
        <a:lstStyle/>
        <a:p>
          <a:endParaRPr lang="ru-RU"/>
        </a:p>
      </dgm:t>
    </dgm:pt>
    <dgm:pt modelId="{0811376A-DC42-40F7-B108-6BFF784513D5}" type="pres">
      <dgm:prSet presAssocID="{9EE04250-39AF-4609-9C62-27EEC7B6C6D1}" presName="hierChild2" presStyleCnt="0"/>
      <dgm:spPr/>
      <dgm:t>
        <a:bodyPr/>
        <a:lstStyle/>
        <a:p>
          <a:endParaRPr lang="ru-RU"/>
        </a:p>
      </dgm:t>
    </dgm:pt>
    <dgm:pt modelId="{4A54BA31-0B40-4BB8-A1B1-E019DB8E5063}" type="pres">
      <dgm:prSet presAssocID="{9D952C3E-A810-46CF-AF04-DA1811365049}" presName="Name37" presStyleLbl="parChTrans1D2" presStyleIdx="0" presStyleCnt="2"/>
      <dgm:spPr/>
      <dgm:t>
        <a:bodyPr/>
        <a:lstStyle/>
        <a:p>
          <a:endParaRPr lang="ru-RU"/>
        </a:p>
      </dgm:t>
    </dgm:pt>
    <dgm:pt modelId="{1A08F55A-E6DC-472B-9D87-6EE0A06198C4}" type="pres">
      <dgm:prSet presAssocID="{83749057-4325-4A61-9879-5ECD7D7F26AE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790E18E4-2EE2-46D3-8AC1-561F2FB26CDA}" type="pres">
      <dgm:prSet presAssocID="{83749057-4325-4A61-9879-5ECD7D7F26AE}" presName="rootComposite" presStyleCnt="0"/>
      <dgm:spPr/>
      <dgm:t>
        <a:bodyPr/>
        <a:lstStyle/>
        <a:p>
          <a:endParaRPr lang="ru-RU"/>
        </a:p>
      </dgm:t>
    </dgm:pt>
    <dgm:pt modelId="{16C4555E-FEC8-4CF9-A10B-1D928E62CD9E}" type="pres">
      <dgm:prSet presAssocID="{83749057-4325-4A61-9879-5ECD7D7F26A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FF0C0FA-C300-4E50-B273-763A41ACB85C}" type="pres">
      <dgm:prSet presAssocID="{83749057-4325-4A61-9879-5ECD7D7F26AE}" presName="rootConnector" presStyleLbl="node2" presStyleIdx="0" presStyleCnt="2"/>
      <dgm:spPr/>
      <dgm:t>
        <a:bodyPr/>
        <a:lstStyle/>
        <a:p>
          <a:endParaRPr lang="ru-RU"/>
        </a:p>
      </dgm:t>
    </dgm:pt>
    <dgm:pt modelId="{F6F0BB4F-7C96-4BEB-9697-7B5C12D79DDA}" type="pres">
      <dgm:prSet presAssocID="{83749057-4325-4A61-9879-5ECD7D7F26AE}" presName="hierChild4" presStyleCnt="0"/>
      <dgm:spPr/>
      <dgm:t>
        <a:bodyPr/>
        <a:lstStyle/>
        <a:p>
          <a:endParaRPr lang="ru-RU"/>
        </a:p>
      </dgm:t>
    </dgm:pt>
    <dgm:pt modelId="{3ECBCD76-4889-43A4-9FD1-9171AFA19484}" type="pres">
      <dgm:prSet presAssocID="{83749057-4325-4A61-9879-5ECD7D7F26AE}" presName="hierChild5" presStyleCnt="0"/>
      <dgm:spPr/>
      <dgm:t>
        <a:bodyPr/>
        <a:lstStyle/>
        <a:p>
          <a:endParaRPr lang="ru-RU"/>
        </a:p>
      </dgm:t>
    </dgm:pt>
    <dgm:pt modelId="{90E1713D-CAFA-4691-858A-588B6961F0D0}" type="pres">
      <dgm:prSet presAssocID="{D8AEFC73-EA8A-40BF-ABFB-EE78CEBA1D95}" presName="Name37" presStyleLbl="parChTrans1D2" presStyleIdx="1" presStyleCnt="2"/>
      <dgm:spPr/>
      <dgm:t>
        <a:bodyPr/>
        <a:lstStyle/>
        <a:p>
          <a:endParaRPr lang="ru-RU"/>
        </a:p>
      </dgm:t>
    </dgm:pt>
    <dgm:pt modelId="{704CBEFB-166D-4D7F-AD44-81E16B3B83D8}" type="pres">
      <dgm:prSet presAssocID="{B8570A09-1F54-4537-8453-2E7E9D8CBD54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7B9B0352-583D-43EF-B590-7A31A007B788}" type="pres">
      <dgm:prSet presAssocID="{B8570A09-1F54-4537-8453-2E7E9D8CBD54}" presName="rootComposite" presStyleCnt="0"/>
      <dgm:spPr/>
      <dgm:t>
        <a:bodyPr/>
        <a:lstStyle/>
        <a:p>
          <a:endParaRPr lang="ru-RU"/>
        </a:p>
      </dgm:t>
    </dgm:pt>
    <dgm:pt modelId="{B3366970-47E8-4D5B-A1F4-222B70EA90EC}" type="pres">
      <dgm:prSet presAssocID="{B8570A09-1F54-4537-8453-2E7E9D8CBD54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658895A-426E-41EB-A641-A19D29B8B165}" type="pres">
      <dgm:prSet presAssocID="{B8570A09-1F54-4537-8453-2E7E9D8CBD54}" presName="rootConnector" presStyleLbl="node2" presStyleIdx="1" presStyleCnt="2"/>
      <dgm:spPr/>
      <dgm:t>
        <a:bodyPr/>
        <a:lstStyle/>
        <a:p>
          <a:endParaRPr lang="ru-RU"/>
        </a:p>
      </dgm:t>
    </dgm:pt>
    <dgm:pt modelId="{30908F3A-572A-45EC-A520-6061DB3F55BE}" type="pres">
      <dgm:prSet presAssocID="{B8570A09-1F54-4537-8453-2E7E9D8CBD54}" presName="hierChild4" presStyleCnt="0"/>
      <dgm:spPr/>
      <dgm:t>
        <a:bodyPr/>
        <a:lstStyle/>
        <a:p>
          <a:endParaRPr lang="ru-RU"/>
        </a:p>
      </dgm:t>
    </dgm:pt>
    <dgm:pt modelId="{B0CAE6E2-2331-4E49-94F4-4AABE1ED3212}" type="pres">
      <dgm:prSet presAssocID="{B8570A09-1F54-4537-8453-2E7E9D8CBD54}" presName="hierChild5" presStyleCnt="0"/>
      <dgm:spPr/>
      <dgm:t>
        <a:bodyPr/>
        <a:lstStyle/>
        <a:p>
          <a:endParaRPr lang="ru-RU"/>
        </a:p>
      </dgm:t>
    </dgm:pt>
    <dgm:pt modelId="{572A1CBD-77F1-4272-A6AE-267095D3EC0E}" type="pres">
      <dgm:prSet presAssocID="{9EE04250-39AF-4609-9C62-27EEC7B6C6D1}" presName="hierChild3" presStyleCnt="0"/>
      <dgm:spPr/>
      <dgm:t>
        <a:bodyPr/>
        <a:lstStyle/>
        <a:p>
          <a:endParaRPr lang="ru-RU"/>
        </a:p>
      </dgm:t>
    </dgm:pt>
  </dgm:ptLst>
  <dgm:cxnLst>
    <dgm:cxn modelId="{D68377A3-C731-4037-81BF-5A40C9E55B79}" type="presOf" srcId="{B8570A09-1F54-4537-8453-2E7E9D8CBD54}" destId="{B3366970-47E8-4D5B-A1F4-222B70EA90EC}" srcOrd="0" destOrd="0" presId="urn:microsoft.com/office/officeart/2005/8/layout/orgChart1"/>
    <dgm:cxn modelId="{58148BF7-A86F-4AD4-A72A-FA784B7C2620}" type="presOf" srcId="{49D1E4F6-0EBC-4849-965D-0C207D28BDA0}" destId="{904D9CE1-F6C4-42A4-A180-C16ABE4C0534}" srcOrd="0" destOrd="0" presId="urn:microsoft.com/office/officeart/2005/8/layout/orgChart1"/>
    <dgm:cxn modelId="{272A0F22-9452-41B8-9209-21CA1E9B9811}" srcId="{49D1E4F6-0EBC-4849-965D-0C207D28BDA0}" destId="{9EE04250-39AF-4609-9C62-27EEC7B6C6D1}" srcOrd="0" destOrd="0" parTransId="{7843DEFC-897A-4867-BE5C-50E7883F2030}" sibTransId="{CCBCFBC2-9C14-4E1F-B677-B165D75015FC}"/>
    <dgm:cxn modelId="{81BBD172-2E55-4408-BB6E-5E48F20EB741}" srcId="{9EE04250-39AF-4609-9C62-27EEC7B6C6D1}" destId="{B8570A09-1F54-4537-8453-2E7E9D8CBD54}" srcOrd="1" destOrd="0" parTransId="{D8AEFC73-EA8A-40BF-ABFB-EE78CEBA1D95}" sibTransId="{99CA6415-8E84-41F7-A02C-9FD66C46DF52}"/>
    <dgm:cxn modelId="{FD4D4DFA-5641-4255-BBA2-DE402AD39C54}" type="presOf" srcId="{83749057-4325-4A61-9879-5ECD7D7F26AE}" destId="{16C4555E-FEC8-4CF9-A10B-1D928E62CD9E}" srcOrd="0" destOrd="0" presId="urn:microsoft.com/office/officeart/2005/8/layout/orgChart1"/>
    <dgm:cxn modelId="{BE78A6FD-1E86-4E56-8E2B-12B548EC9768}" type="presOf" srcId="{83749057-4325-4A61-9879-5ECD7D7F26AE}" destId="{2FF0C0FA-C300-4E50-B273-763A41ACB85C}" srcOrd="1" destOrd="0" presId="urn:microsoft.com/office/officeart/2005/8/layout/orgChart1"/>
    <dgm:cxn modelId="{8F7868BF-D1AF-4698-B905-C58BF8245891}" srcId="{9EE04250-39AF-4609-9C62-27EEC7B6C6D1}" destId="{83749057-4325-4A61-9879-5ECD7D7F26AE}" srcOrd="0" destOrd="0" parTransId="{9D952C3E-A810-46CF-AF04-DA1811365049}" sibTransId="{7E148590-1BEC-42A1-8AE8-077BC06214E6}"/>
    <dgm:cxn modelId="{087123DE-41B6-4C7A-9994-E1037CB6C2C3}" type="presOf" srcId="{9EE04250-39AF-4609-9C62-27EEC7B6C6D1}" destId="{3469191E-0AB1-4B52-97D8-71C466EB80CA}" srcOrd="1" destOrd="0" presId="urn:microsoft.com/office/officeart/2005/8/layout/orgChart1"/>
    <dgm:cxn modelId="{9E1CD8A6-4FD2-4163-BF64-9EE886B4A963}" type="presOf" srcId="{B8570A09-1F54-4537-8453-2E7E9D8CBD54}" destId="{F658895A-426E-41EB-A641-A19D29B8B165}" srcOrd="1" destOrd="0" presId="urn:microsoft.com/office/officeart/2005/8/layout/orgChart1"/>
    <dgm:cxn modelId="{73DD34FD-619F-42A6-8637-54981A913291}" type="presOf" srcId="{9D952C3E-A810-46CF-AF04-DA1811365049}" destId="{4A54BA31-0B40-4BB8-A1B1-E019DB8E5063}" srcOrd="0" destOrd="0" presId="urn:microsoft.com/office/officeart/2005/8/layout/orgChart1"/>
    <dgm:cxn modelId="{DBCA316F-A230-4E34-B588-035A3E69E702}" type="presOf" srcId="{9EE04250-39AF-4609-9C62-27EEC7B6C6D1}" destId="{704EE00D-F3E2-4C1B-BA11-99298A3CF5CB}" srcOrd="0" destOrd="0" presId="urn:microsoft.com/office/officeart/2005/8/layout/orgChart1"/>
    <dgm:cxn modelId="{6E7962C7-885A-4A41-ABC3-B27FBE12F037}" type="presOf" srcId="{D8AEFC73-EA8A-40BF-ABFB-EE78CEBA1D95}" destId="{90E1713D-CAFA-4691-858A-588B6961F0D0}" srcOrd="0" destOrd="0" presId="urn:microsoft.com/office/officeart/2005/8/layout/orgChart1"/>
    <dgm:cxn modelId="{AFDA7605-6C79-4CEE-878B-2F2572775779}" type="presParOf" srcId="{904D9CE1-F6C4-42A4-A180-C16ABE4C0534}" destId="{15AF6C50-F941-4414-925B-7C8568359BDB}" srcOrd="0" destOrd="0" presId="urn:microsoft.com/office/officeart/2005/8/layout/orgChart1"/>
    <dgm:cxn modelId="{D6237C5D-04D2-4A61-BB40-0612D0E99A39}" type="presParOf" srcId="{15AF6C50-F941-4414-925B-7C8568359BDB}" destId="{F5D483B9-BA7B-46D4-B9F7-AC62E5A4E513}" srcOrd="0" destOrd="0" presId="urn:microsoft.com/office/officeart/2005/8/layout/orgChart1"/>
    <dgm:cxn modelId="{330A9FD5-31D4-4994-A292-71D9E6E6319D}" type="presParOf" srcId="{F5D483B9-BA7B-46D4-B9F7-AC62E5A4E513}" destId="{704EE00D-F3E2-4C1B-BA11-99298A3CF5CB}" srcOrd="0" destOrd="0" presId="urn:microsoft.com/office/officeart/2005/8/layout/orgChart1"/>
    <dgm:cxn modelId="{846700F8-95F1-478D-B8B1-8175B539F563}" type="presParOf" srcId="{F5D483B9-BA7B-46D4-B9F7-AC62E5A4E513}" destId="{3469191E-0AB1-4B52-97D8-71C466EB80CA}" srcOrd="1" destOrd="0" presId="urn:microsoft.com/office/officeart/2005/8/layout/orgChart1"/>
    <dgm:cxn modelId="{5387175C-4C5E-484F-A7F3-99F5EF12565D}" type="presParOf" srcId="{15AF6C50-F941-4414-925B-7C8568359BDB}" destId="{0811376A-DC42-40F7-B108-6BFF784513D5}" srcOrd="1" destOrd="0" presId="urn:microsoft.com/office/officeart/2005/8/layout/orgChart1"/>
    <dgm:cxn modelId="{C7C13E3B-0AFF-492E-87BA-AC1832ADBC4D}" type="presParOf" srcId="{0811376A-DC42-40F7-B108-6BFF784513D5}" destId="{4A54BA31-0B40-4BB8-A1B1-E019DB8E5063}" srcOrd="0" destOrd="0" presId="urn:microsoft.com/office/officeart/2005/8/layout/orgChart1"/>
    <dgm:cxn modelId="{F8823EB5-8CEF-4A3D-81BA-9435FB8664ED}" type="presParOf" srcId="{0811376A-DC42-40F7-B108-6BFF784513D5}" destId="{1A08F55A-E6DC-472B-9D87-6EE0A06198C4}" srcOrd="1" destOrd="0" presId="urn:microsoft.com/office/officeart/2005/8/layout/orgChart1"/>
    <dgm:cxn modelId="{C302626D-E52E-4CFB-B5C4-6EE881751729}" type="presParOf" srcId="{1A08F55A-E6DC-472B-9D87-6EE0A06198C4}" destId="{790E18E4-2EE2-46D3-8AC1-561F2FB26CDA}" srcOrd="0" destOrd="0" presId="urn:microsoft.com/office/officeart/2005/8/layout/orgChart1"/>
    <dgm:cxn modelId="{4C83794C-9735-4276-9B45-8456F8B2B2F3}" type="presParOf" srcId="{790E18E4-2EE2-46D3-8AC1-561F2FB26CDA}" destId="{16C4555E-FEC8-4CF9-A10B-1D928E62CD9E}" srcOrd="0" destOrd="0" presId="urn:microsoft.com/office/officeart/2005/8/layout/orgChart1"/>
    <dgm:cxn modelId="{09B6482B-D248-46E0-AE88-22876B632915}" type="presParOf" srcId="{790E18E4-2EE2-46D3-8AC1-561F2FB26CDA}" destId="{2FF0C0FA-C300-4E50-B273-763A41ACB85C}" srcOrd="1" destOrd="0" presId="urn:microsoft.com/office/officeart/2005/8/layout/orgChart1"/>
    <dgm:cxn modelId="{EFD4D378-B0F6-4380-861F-70C1210D66B5}" type="presParOf" srcId="{1A08F55A-E6DC-472B-9D87-6EE0A06198C4}" destId="{F6F0BB4F-7C96-4BEB-9697-7B5C12D79DDA}" srcOrd="1" destOrd="0" presId="urn:microsoft.com/office/officeart/2005/8/layout/orgChart1"/>
    <dgm:cxn modelId="{47A655CF-17D7-487D-A08D-57D78F1DC62C}" type="presParOf" srcId="{1A08F55A-E6DC-472B-9D87-6EE0A06198C4}" destId="{3ECBCD76-4889-43A4-9FD1-9171AFA19484}" srcOrd="2" destOrd="0" presId="urn:microsoft.com/office/officeart/2005/8/layout/orgChart1"/>
    <dgm:cxn modelId="{E6275883-8BD3-4CE8-93EE-D899B2EC194C}" type="presParOf" srcId="{0811376A-DC42-40F7-B108-6BFF784513D5}" destId="{90E1713D-CAFA-4691-858A-588B6961F0D0}" srcOrd="2" destOrd="0" presId="urn:microsoft.com/office/officeart/2005/8/layout/orgChart1"/>
    <dgm:cxn modelId="{F1D5DCF5-96A2-467C-BD81-3309310BA8CE}" type="presParOf" srcId="{0811376A-DC42-40F7-B108-6BFF784513D5}" destId="{704CBEFB-166D-4D7F-AD44-81E16B3B83D8}" srcOrd="3" destOrd="0" presId="urn:microsoft.com/office/officeart/2005/8/layout/orgChart1"/>
    <dgm:cxn modelId="{CEA6E6A8-4456-48C2-B83B-3EB5EB57D438}" type="presParOf" srcId="{704CBEFB-166D-4D7F-AD44-81E16B3B83D8}" destId="{7B9B0352-583D-43EF-B590-7A31A007B788}" srcOrd="0" destOrd="0" presId="urn:microsoft.com/office/officeart/2005/8/layout/orgChart1"/>
    <dgm:cxn modelId="{A66D784E-B71F-49DC-B1ED-5D36218DAF63}" type="presParOf" srcId="{7B9B0352-583D-43EF-B590-7A31A007B788}" destId="{B3366970-47E8-4D5B-A1F4-222B70EA90EC}" srcOrd="0" destOrd="0" presId="urn:microsoft.com/office/officeart/2005/8/layout/orgChart1"/>
    <dgm:cxn modelId="{BCD0B493-6D89-4F53-8D73-EA711235859A}" type="presParOf" srcId="{7B9B0352-583D-43EF-B590-7A31A007B788}" destId="{F658895A-426E-41EB-A641-A19D29B8B165}" srcOrd="1" destOrd="0" presId="urn:microsoft.com/office/officeart/2005/8/layout/orgChart1"/>
    <dgm:cxn modelId="{5B8E010B-6DA7-439D-A36C-B810FE32EDDC}" type="presParOf" srcId="{704CBEFB-166D-4D7F-AD44-81E16B3B83D8}" destId="{30908F3A-572A-45EC-A520-6061DB3F55BE}" srcOrd="1" destOrd="0" presId="urn:microsoft.com/office/officeart/2005/8/layout/orgChart1"/>
    <dgm:cxn modelId="{4224B19B-AD3C-462B-8BB3-0079CEA4538C}" type="presParOf" srcId="{704CBEFB-166D-4D7F-AD44-81E16B3B83D8}" destId="{B0CAE6E2-2331-4E49-94F4-4AABE1ED3212}" srcOrd="2" destOrd="0" presId="urn:microsoft.com/office/officeart/2005/8/layout/orgChart1"/>
    <dgm:cxn modelId="{22800341-8F42-4624-A121-00D1116497F1}" type="presParOf" srcId="{15AF6C50-F941-4414-925B-7C8568359BDB}" destId="{572A1CBD-77F1-4272-A6AE-267095D3EC0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F680E5-0EBC-481D-935C-DC226A58CB4D}">
      <dsp:nvSpPr>
        <dsp:cNvPr id="0" name=""/>
        <dsp:cNvSpPr/>
      </dsp:nvSpPr>
      <dsp:spPr>
        <a:xfrm>
          <a:off x="648077" y="2252648"/>
          <a:ext cx="4619372" cy="1863724"/>
        </a:xfrm>
        <a:prstGeom prst="ellipse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shade val="8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shade val="8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shade val="80000"/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cap="none" spc="0" smtClean="0">
              <a:ln w="12700"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Плата за технологическое присоединение</a:t>
          </a:r>
          <a:endParaRPr lang="ru-RU" sz="2800" b="1" kern="1200" cap="none" spc="0" dirty="0">
            <a:ln w="12700">
              <a:prstDash val="solid"/>
            </a:ln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sp:txBody>
      <dsp:txXfrm>
        <a:off x="1324568" y="2525584"/>
        <a:ext cx="3266390" cy="1317852"/>
      </dsp:txXfrm>
    </dsp:sp>
    <dsp:sp modelId="{81CB6EA2-C8E4-4450-9F0D-B97DE6E2F706}">
      <dsp:nvSpPr>
        <dsp:cNvPr id="0" name=""/>
        <dsp:cNvSpPr/>
      </dsp:nvSpPr>
      <dsp:spPr>
        <a:xfrm>
          <a:off x="-105082" y="0"/>
          <a:ext cx="6078436" cy="6336703"/>
        </a:xfrm>
        <a:prstGeom prst="blockArc">
          <a:avLst>
            <a:gd name="adj1" fmla="val 17747832"/>
            <a:gd name="adj2" fmla="val 3872736"/>
            <a:gd name="adj3" fmla="val 5580"/>
          </a:avLst>
        </a:prstGeom>
        <a:gradFill rotWithShape="0">
          <a:gsLst>
            <a:gs pos="0">
              <a:schemeClr val="accent1">
                <a:shade val="80000"/>
                <a:hueOff val="-309645"/>
                <a:satOff val="-41414"/>
                <a:lumOff val="35418"/>
                <a:alphaOff val="0"/>
                <a:shade val="15000"/>
                <a:satMod val="180000"/>
              </a:schemeClr>
            </a:gs>
            <a:gs pos="50000">
              <a:schemeClr val="accent1">
                <a:shade val="80000"/>
                <a:hueOff val="-309645"/>
                <a:satOff val="-41414"/>
                <a:lumOff val="35418"/>
                <a:alphaOff val="0"/>
                <a:shade val="45000"/>
                <a:satMod val="170000"/>
              </a:schemeClr>
            </a:gs>
            <a:gs pos="70000">
              <a:schemeClr val="accent1">
                <a:shade val="80000"/>
                <a:hueOff val="-309645"/>
                <a:satOff val="-41414"/>
                <a:lumOff val="35418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shade val="80000"/>
                <a:hueOff val="-309645"/>
                <a:satOff val="-41414"/>
                <a:lumOff val="35418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shade val="80000"/>
              <a:hueOff val="-309645"/>
              <a:satOff val="-41414"/>
              <a:lumOff val="35418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1892D84-B02B-4A77-8AD7-FD1B3CBBAA7C}">
      <dsp:nvSpPr>
        <dsp:cNvPr id="0" name=""/>
        <dsp:cNvSpPr/>
      </dsp:nvSpPr>
      <dsp:spPr>
        <a:xfrm>
          <a:off x="5137921" y="1418156"/>
          <a:ext cx="809767" cy="788280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tint val="50000"/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8B9E7F46-6CD8-42D0-B9A1-6D8A5DA275B3}">
      <dsp:nvSpPr>
        <dsp:cNvPr id="0" name=""/>
        <dsp:cNvSpPr/>
      </dsp:nvSpPr>
      <dsp:spPr>
        <a:xfrm>
          <a:off x="6069767" y="1046500"/>
          <a:ext cx="2650675" cy="15638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10000"/>
            </a:spcAft>
          </a:pPr>
          <a:r>
            <a:rPr lang="ru-RU" sz="2400" b="1" kern="1200" cap="none" spc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Ставки за единицу максимальной мощности</a:t>
          </a:r>
          <a:endParaRPr lang="ru-RU" sz="2400" b="1" kern="1200" cap="none" spc="0" dirty="0">
            <a:ln w="1905"/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sp:txBody>
      <dsp:txXfrm>
        <a:off x="6069767" y="1046500"/>
        <a:ext cx="2650675" cy="1563898"/>
      </dsp:txXfrm>
    </dsp:sp>
    <dsp:sp modelId="{970365AD-C21F-44EE-BE6E-5C9A3BF05FE5}">
      <dsp:nvSpPr>
        <dsp:cNvPr id="0" name=""/>
        <dsp:cNvSpPr/>
      </dsp:nvSpPr>
      <dsp:spPr>
        <a:xfrm>
          <a:off x="5137921" y="3977551"/>
          <a:ext cx="809767" cy="788280"/>
        </a:xfrm>
        <a:prstGeom prst="ellipse">
          <a:avLst/>
        </a:prstGeom>
        <a:solidFill>
          <a:schemeClr val="bg1">
            <a:lumMod val="75000"/>
          </a:schemeClr>
        </a:soli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tint val="50000"/>
              <a:hueOff val="-12794"/>
              <a:satOff val="-1720"/>
              <a:lumOff val="14351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E173EA63-86AB-4F98-92B1-8E51CB0D33FB}">
      <dsp:nvSpPr>
        <dsp:cNvPr id="0" name=""/>
        <dsp:cNvSpPr/>
      </dsp:nvSpPr>
      <dsp:spPr>
        <a:xfrm>
          <a:off x="6077238" y="3605895"/>
          <a:ext cx="2635733" cy="15638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10000"/>
            </a:spcAft>
          </a:pPr>
          <a:r>
            <a:rPr lang="ru-RU" sz="2400" b="1" kern="1200" cap="none" spc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Стандартизиро-ванные тарифные ставки</a:t>
          </a:r>
          <a:endParaRPr lang="ru-RU" sz="2400" b="1" kern="1200" cap="none" spc="0" dirty="0">
            <a:ln w="1905"/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sp:txBody>
      <dsp:txXfrm>
        <a:off x="6077238" y="3605895"/>
        <a:ext cx="2635733" cy="15638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D8164E-C0AC-4658-85E8-DFC4F1D4756D}">
      <dsp:nvSpPr>
        <dsp:cNvPr id="0" name=""/>
        <dsp:cNvSpPr/>
      </dsp:nvSpPr>
      <dsp:spPr>
        <a:xfrm rot="5400000">
          <a:off x="-194384" y="395051"/>
          <a:ext cx="1295896" cy="907127"/>
        </a:xfrm>
        <a:prstGeom prst="chevron">
          <a:avLst/>
        </a:prstGeom>
        <a:solidFill>
          <a:schemeClr val="accent6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baseline="0" dirty="0" smtClean="0">
              <a:solidFill>
                <a:schemeClr val="tx1"/>
              </a:solidFill>
            </a:rPr>
            <a:t>С</a:t>
          </a:r>
          <a:r>
            <a:rPr lang="ru-RU" sz="2800" kern="1200" baseline="-25000" dirty="0" smtClean="0">
              <a:solidFill>
                <a:schemeClr val="tx1"/>
              </a:solidFill>
            </a:rPr>
            <a:t>1</a:t>
          </a:r>
          <a:endParaRPr lang="ru-RU" sz="4000" kern="1200" dirty="0">
            <a:solidFill>
              <a:schemeClr val="tx1"/>
            </a:solidFill>
          </a:endParaRPr>
        </a:p>
      </dsp:txBody>
      <dsp:txXfrm rot="-5400000">
        <a:off x="1" y="654231"/>
        <a:ext cx="907127" cy="388769"/>
      </dsp:txXfrm>
    </dsp:sp>
    <dsp:sp modelId="{90D7F54D-614B-4809-B2E9-3E1A0B7A7E5D}">
      <dsp:nvSpPr>
        <dsp:cNvPr id="0" name=""/>
        <dsp:cNvSpPr/>
      </dsp:nvSpPr>
      <dsp:spPr>
        <a:xfrm rot="5400000">
          <a:off x="4254979" y="-3316869"/>
          <a:ext cx="1182144" cy="7877848"/>
        </a:xfrm>
        <a:prstGeom prst="round2SameRect">
          <a:avLst/>
        </a:prstGeom>
        <a:solidFill>
          <a:schemeClr val="accent6">
            <a:lumMod val="40000"/>
            <a:lumOff val="6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44525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50" b="0" kern="1200" baseline="0" dirty="0" smtClean="0"/>
            <a:t>С</a:t>
          </a:r>
          <a:r>
            <a:rPr lang="ru-RU" sz="1450" b="0" kern="1200" baseline="-25000" dirty="0" smtClean="0"/>
            <a:t>1</a:t>
          </a:r>
          <a:r>
            <a:rPr lang="ru-RU" sz="1450" b="0" kern="1200" baseline="0" dirty="0" smtClean="0"/>
            <a:t> - стандартизированная тарифная ставка на покрытие расходов на технологическое присоединение энергопринимающих устройств потребителей электрической энергии, объектов электросетевого хозяйства, принадлежащих сетевым организациям и иным лицам, по содержанию службы ТП (руб./кВт);</a:t>
          </a:r>
          <a:endParaRPr lang="ru-RU" sz="1450" b="0" kern="1200" dirty="0"/>
        </a:p>
      </dsp:txBody>
      <dsp:txXfrm rot="-5400000">
        <a:off x="907127" y="88691"/>
        <a:ext cx="7820140" cy="1066728"/>
      </dsp:txXfrm>
    </dsp:sp>
    <dsp:sp modelId="{28EAB4B1-A10B-4659-B5F8-57798369C543}">
      <dsp:nvSpPr>
        <dsp:cNvPr id="0" name=""/>
        <dsp:cNvSpPr/>
      </dsp:nvSpPr>
      <dsp:spPr>
        <a:xfrm rot="5400000">
          <a:off x="-194384" y="1782744"/>
          <a:ext cx="1295896" cy="907127"/>
        </a:xfrm>
        <a:prstGeom prst="chevron">
          <a:avLst/>
        </a:prstGeom>
        <a:solidFill>
          <a:schemeClr val="accent3">
            <a:lumMod val="75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baseline="0" dirty="0" smtClean="0">
              <a:solidFill>
                <a:schemeClr val="tx1"/>
              </a:solidFill>
            </a:rPr>
            <a:t>С</a:t>
          </a:r>
          <a:r>
            <a:rPr lang="ru-RU" sz="2800" kern="1200" baseline="-25000" dirty="0" smtClean="0">
              <a:solidFill>
                <a:schemeClr val="tx1"/>
              </a:solidFill>
            </a:rPr>
            <a:t>2</a:t>
          </a:r>
          <a:endParaRPr lang="ru-RU" sz="2800" kern="1200" dirty="0">
            <a:solidFill>
              <a:schemeClr val="tx1"/>
            </a:solidFill>
          </a:endParaRPr>
        </a:p>
      </dsp:txBody>
      <dsp:txXfrm rot="-5400000">
        <a:off x="1" y="2041924"/>
        <a:ext cx="907127" cy="388769"/>
      </dsp:txXfrm>
    </dsp:sp>
    <dsp:sp modelId="{3F8F97E3-BFF3-4616-BCDE-C66D6C1E7BAE}">
      <dsp:nvSpPr>
        <dsp:cNvPr id="0" name=""/>
        <dsp:cNvSpPr/>
      </dsp:nvSpPr>
      <dsp:spPr>
        <a:xfrm rot="5400000">
          <a:off x="4211059" y="-1929398"/>
          <a:ext cx="1269985" cy="7877848"/>
        </a:xfrm>
        <a:prstGeom prst="round2SameRect">
          <a:avLst/>
        </a:prstGeom>
        <a:solidFill>
          <a:schemeClr val="accent3">
            <a:lumMod val="40000"/>
            <a:lumOff val="6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44525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50" b="0" kern="1200" baseline="0" dirty="0" smtClean="0"/>
            <a:t>С</a:t>
          </a:r>
          <a:r>
            <a:rPr lang="ru-RU" sz="1450" b="0" kern="1200" baseline="-25000" dirty="0" smtClean="0"/>
            <a:t>2</a:t>
          </a:r>
          <a:r>
            <a:rPr lang="ru-RU" sz="1450" b="0" kern="1200" baseline="0" dirty="0" smtClean="0"/>
            <a:t> - стандартизированная тарифная ставка на покрытие расходов сетевой организации на строительство воздушных линий электропередачи на i-м уровне напряжения согласно Приложению 1 к Методическим указаниям в расчете на 1 км линий (руб./км);</a:t>
          </a:r>
          <a:endParaRPr lang="ru-RU" sz="1450" b="0" kern="1200" baseline="0" dirty="0"/>
        </a:p>
      </dsp:txBody>
      <dsp:txXfrm rot="-5400000">
        <a:off x="907128" y="1436529"/>
        <a:ext cx="7815852" cy="1145993"/>
      </dsp:txXfrm>
    </dsp:sp>
    <dsp:sp modelId="{14D1CFD1-0DC1-46AF-8F56-AB32E4D4795F}">
      <dsp:nvSpPr>
        <dsp:cNvPr id="0" name=""/>
        <dsp:cNvSpPr/>
      </dsp:nvSpPr>
      <dsp:spPr>
        <a:xfrm rot="5400000">
          <a:off x="-194384" y="3210927"/>
          <a:ext cx="1295896" cy="907127"/>
        </a:xfrm>
        <a:prstGeom prst="chevron">
          <a:avLst/>
        </a:prstGeom>
        <a:solidFill>
          <a:schemeClr val="accent1">
            <a:lumMod val="40000"/>
            <a:lumOff val="6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baseline="0" dirty="0" smtClean="0">
              <a:solidFill>
                <a:schemeClr val="tx1"/>
              </a:solidFill>
            </a:rPr>
            <a:t>С</a:t>
          </a:r>
          <a:r>
            <a:rPr lang="ru-RU" sz="2800" kern="1200" baseline="-25000" dirty="0" smtClean="0">
              <a:solidFill>
                <a:schemeClr val="tx1"/>
              </a:solidFill>
            </a:rPr>
            <a:t>3</a:t>
          </a:r>
          <a:endParaRPr lang="ru-RU" sz="2800" kern="1200" dirty="0">
            <a:solidFill>
              <a:schemeClr val="tx1"/>
            </a:solidFill>
          </a:endParaRPr>
        </a:p>
      </dsp:txBody>
      <dsp:txXfrm rot="-5400000">
        <a:off x="1" y="3470107"/>
        <a:ext cx="907127" cy="388769"/>
      </dsp:txXfrm>
    </dsp:sp>
    <dsp:sp modelId="{427DA8EF-82EA-4231-9F18-60D2BCA2D7AC}">
      <dsp:nvSpPr>
        <dsp:cNvPr id="0" name=""/>
        <dsp:cNvSpPr/>
      </dsp:nvSpPr>
      <dsp:spPr>
        <a:xfrm rot="5400000">
          <a:off x="4170568" y="-501214"/>
          <a:ext cx="1350967" cy="7877848"/>
        </a:xfrm>
        <a:prstGeom prst="round2SameRect">
          <a:avLst/>
        </a:prstGeom>
        <a:solidFill>
          <a:schemeClr val="accent2">
            <a:lumMod val="40000"/>
            <a:lumOff val="6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44525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50" b="0" kern="1200" baseline="0" dirty="0" smtClean="0"/>
            <a:t>С</a:t>
          </a:r>
          <a:r>
            <a:rPr lang="ru-RU" sz="1450" b="0" kern="1200" baseline="-25000" dirty="0" smtClean="0"/>
            <a:t>3</a:t>
          </a:r>
          <a:r>
            <a:rPr lang="ru-RU" sz="1450" b="0" kern="1200" baseline="0" dirty="0" smtClean="0"/>
            <a:t> - стандартизированная тарифная ставка на покрытие расходов сетевой организации на строительство кабельных линий электропередачи на i-м уровне напряжения согласно Приложению 1 к Методическим указаниям в расчете на 1 км линий (руб./км); </a:t>
          </a:r>
          <a:endParaRPr lang="ru-RU" sz="1450" b="0" kern="1200" baseline="0" dirty="0"/>
        </a:p>
      </dsp:txBody>
      <dsp:txXfrm rot="-5400000">
        <a:off x="907128" y="2828176"/>
        <a:ext cx="7811899" cy="1219069"/>
      </dsp:txXfrm>
    </dsp:sp>
    <dsp:sp modelId="{0B599DC6-6B58-40AE-98B3-33503F64B1C3}">
      <dsp:nvSpPr>
        <dsp:cNvPr id="0" name=""/>
        <dsp:cNvSpPr/>
      </dsp:nvSpPr>
      <dsp:spPr>
        <a:xfrm rot="5400000">
          <a:off x="-194384" y="4556137"/>
          <a:ext cx="1295896" cy="907127"/>
        </a:xfrm>
        <a:prstGeom prst="chevron">
          <a:avLst/>
        </a:prstGeom>
        <a:solidFill>
          <a:srgbClr val="FFFF0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baseline="0" dirty="0" smtClean="0">
              <a:solidFill>
                <a:schemeClr val="tx1"/>
              </a:solidFill>
            </a:rPr>
            <a:t>С</a:t>
          </a:r>
          <a:r>
            <a:rPr lang="ru-RU" sz="2800" kern="1200" baseline="-25000" dirty="0" smtClean="0">
              <a:solidFill>
                <a:schemeClr val="tx1"/>
              </a:solidFill>
            </a:rPr>
            <a:t>4</a:t>
          </a:r>
          <a:endParaRPr lang="ru-RU" sz="2800" kern="1200" dirty="0">
            <a:solidFill>
              <a:schemeClr val="tx1"/>
            </a:solidFill>
          </a:endParaRPr>
        </a:p>
      </dsp:txBody>
      <dsp:txXfrm rot="-5400000">
        <a:off x="1" y="4815317"/>
        <a:ext cx="907127" cy="388769"/>
      </dsp:txXfrm>
    </dsp:sp>
    <dsp:sp modelId="{892168C4-038B-4C5D-BD6C-94E6F953C8A2}">
      <dsp:nvSpPr>
        <dsp:cNvPr id="0" name=""/>
        <dsp:cNvSpPr/>
      </dsp:nvSpPr>
      <dsp:spPr>
        <a:xfrm rot="5400000">
          <a:off x="4253542" y="843995"/>
          <a:ext cx="1185019" cy="7877848"/>
        </a:xfrm>
        <a:prstGeom prst="round2SameRect">
          <a:avLst/>
        </a:prstGeom>
        <a:solidFill>
          <a:srgbClr val="FFFF99">
            <a:alpha val="89804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44525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50" b="0" kern="1200" baseline="0" dirty="0" smtClean="0"/>
            <a:t>С</a:t>
          </a:r>
          <a:r>
            <a:rPr lang="ru-RU" sz="1450" b="0" kern="1200" baseline="-25000" dirty="0" smtClean="0"/>
            <a:t>4</a:t>
          </a:r>
          <a:r>
            <a:rPr lang="ru-RU" sz="1450" b="0" kern="1200" baseline="0" dirty="0" smtClean="0"/>
            <a:t> - стандартизированная тарифная ставка на покрытие расходов сетевой организации на строительство подстанций согласно Приложению 1 к Методическим указаниям на i-м уровне напряжения (руб./кВт.). </a:t>
          </a:r>
          <a:endParaRPr lang="ru-RU" sz="1450" b="0" kern="1200" baseline="0" dirty="0"/>
        </a:p>
      </dsp:txBody>
      <dsp:txXfrm rot="-5400000">
        <a:off x="907128" y="4248257"/>
        <a:ext cx="7820000" cy="10693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A47314-C84A-4356-96ED-3EEF0D6270AA}">
      <dsp:nvSpPr>
        <dsp:cNvPr id="0" name=""/>
        <dsp:cNvSpPr/>
      </dsp:nvSpPr>
      <dsp:spPr>
        <a:xfrm>
          <a:off x="0" y="426869"/>
          <a:ext cx="4007752" cy="7356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По сметным расчётам стоимость строительства в ценах 2013 года 1 км ЛЭП составляет:</a:t>
          </a:r>
          <a:endParaRPr lang="ru-RU" sz="1400" kern="1200" dirty="0"/>
        </a:p>
      </dsp:txBody>
      <dsp:txXfrm>
        <a:off x="21547" y="448416"/>
        <a:ext cx="3964658" cy="692581"/>
      </dsp:txXfrm>
    </dsp:sp>
    <dsp:sp modelId="{0C8BCC93-F26F-4A53-9293-A4506EB19FB2}">
      <dsp:nvSpPr>
        <dsp:cNvPr id="0" name=""/>
        <dsp:cNvSpPr/>
      </dsp:nvSpPr>
      <dsp:spPr>
        <a:xfrm rot="20524496">
          <a:off x="3974090" y="539477"/>
          <a:ext cx="1386961" cy="83590"/>
        </a:xfrm>
        <a:custGeom>
          <a:avLst/>
          <a:gdLst/>
          <a:ahLst/>
          <a:cxnLst/>
          <a:rect l="0" t="0" r="0" b="0"/>
          <a:pathLst>
            <a:path>
              <a:moveTo>
                <a:pt x="0" y="41795"/>
              </a:moveTo>
              <a:lnTo>
                <a:pt x="1386961" y="41795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632897" y="546598"/>
        <a:ext cx="69348" cy="69348"/>
      </dsp:txXfrm>
    </dsp:sp>
    <dsp:sp modelId="{251376BF-09B6-4F45-B5B8-F4D8784383A2}">
      <dsp:nvSpPr>
        <dsp:cNvPr id="0" name=""/>
        <dsp:cNvSpPr/>
      </dsp:nvSpPr>
      <dsp:spPr>
        <a:xfrm>
          <a:off x="5327390" y="0"/>
          <a:ext cx="2360237" cy="7356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Воздушные линии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927 тыс. руб.</a:t>
          </a:r>
          <a:endParaRPr lang="ru-RU" sz="1600" kern="1200" dirty="0"/>
        </a:p>
      </dsp:txBody>
      <dsp:txXfrm>
        <a:off x="5348937" y="21547"/>
        <a:ext cx="2317143" cy="692581"/>
      </dsp:txXfrm>
    </dsp:sp>
    <dsp:sp modelId="{5061F7CF-A8DE-4F0D-BCA4-83D3656F264B}">
      <dsp:nvSpPr>
        <dsp:cNvPr id="0" name=""/>
        <dsp:cNvSpPr/>
      </dsp:nvSpPr>
      <dsp:spPr>
        <a:xfrm rot="782071">
          <a:off x="3983668" y="963727"/>
          <a:ext cx="1869447" cy="83590"/>
        </a:xfrm>
        <a:custGeom>
          <a:avLst/>
          <a:gdLst/>
          <a:ahLst/>
          <a:cxnLst/>
          <a:rect l="0" t="0" r="0" b="0"/>
          <a:pathLst>
            <a:path>
              <a:moveTo>
                <a:pt x="0" y="41795"/>
              </a:moveTo>
              <a:lnTo>
                <a:pt x="1869447" y="41795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871656" y="958786"/>
        <a:ext cx="93472" cy="93472"/>
      </dsp:txXfrm>
    </dsp:sp>
    <dsp:sp modelId="{E8E96A94-34C7-48C0-89F7-75C08EC607D1}">
      <dsp:nvSpPr>
        <dsp:cNvPr id="0" name=""/>
        <dsp:cNvSpPr/>
      </dsp:nvSpPr>
      <dsp:spPr>
        <a:xfrm>
          <a:off x="5829032" y="848500"/>
          <a:ext cx="2307871" cy="7356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Кабельные линии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1 971 тыс. руб.</a:t>
          </a:r>
          <a:endParaRPr lang="ru-RU" sz="1600" kern="1200" dirty="0"/>
        </a:p>
      </dsp:txBody>
      <dsp:txXfrm>
        <a:off x="5850579" y="870047"/>
        <a:ext cx="2264777" cy="69258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A47314-C84A-4356-96ED-3EEF0D6270AA}">
      <dsp:nvSpPr>
        <dsp:cNvPr id="0" name=""/>
        <dsp:cNvSpPr/>
      </dsp:nvSpPr>
      <dsp:spPr>
        <a:xfrm>
          <a:off x="0" y="434248"/>
          <a:ext cx="4059877" cy="7483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tx1">
                <a:lumMod val="85000"/>
                <a:lumOff val="15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/>
            <a:t>По стандартизированным тарифным ставкам, утверждённым РЭК, </a:t>
          </a:r>
          <a:r>
            <a:rPr lang="ru-RU" sz="1400" b="0" kern="1200" dirty="0" smtClean="0"/>
            <a:t>стоимость 1 </a:t>
          </a:r>
          <a:r>
            <a:rPr lang="ru-RU" sz="1400" b="0" kern="1200" dirty="0" smtClean="0"/>
            <a:t>км ЛЭП </a:t>
          </a:r>
          <a:r>
            <a:rPr lang="ru-RU" sz="1400" kern="1200" dirty="0" smtClean="0"/>
            <a:t>в ценах 2013 года составляет:</a:t>
          </a:r>
          <a:endParaRPr lang="ru-RU" sz="1400" kern="1200" dirty="0"/>
        </a:p>
      </dsp:txBody>
      <dsp:txXfrm>
        <a:off x="21920" y="456168"/>
        <a:ext cx="4016037" cy="704552"/>
      </dsp:txXfrm>
    </dsp:sp>
    <dsp:sp modelId="{0C8BCC93-F26F-4A53-9293-A4506EB19FB2}">
      <dsp:nvSpPr>
        <dsp:cNvPr id="0" name=""/>
        <dsp:cNvSpPr/>
      </dsp:nvSpPr>
      <dsp:spPr>
        <a:xfrm rot="20476181">
          <a:off x="4024068" y="549525"/>
          <a:ext cx="1352317" cy="83590"/>
        </a:xfrm>
        <a:custGeom>
          <a:avLst/>
          <a:gdLst/>
          <a:ahLst/>
          <a:cxnLst/>
          <a:rect l="0" t="0" r="0" b="0"/>
          <a:pathLst>
            <a:path>
              <a:moveTo>
                <a:pt x="0" y="41795"/>
              </a:moveTo>
              <a:lnTo>
                <a:pt x="1352317" y="41795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666418" y="557512"/>
        <a:ext cx="67615" cy="67615"/>
      </dsp:txXfrm>
    </dsp:sp>
    <dsp:sp modelId="{251376BF-09B6-4F45-B5B8-F4D8784383A2}">
      <dsp:nvSpPr>
        <dsp:cNvPr id="0" name=""/>
        <dsp:cNvSpPr/>
      </dsp:nvSpPr>
      <dsp:spPr>
        <a:xfrm>
          <a:off x="5340576" y="0"/>
          <a:ext cx="2401036" cy="7483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tx1">
                <a:lumMod val="85000"/>
                <a:lumOff val="15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Воздушные линии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831 тыс. руб.</a:t>
          </a:r>
          <a:endParaRPr lang="ru-RU" sz="1600" kern="1200" dirty="0"/>
        </a:p>
      </dsp:txBody>
      <dsp:txXfrm>
        <a:off x="5362496" y="21920"/>
        <a:ext cx="2357196" cy="704552"/>
      </dsp:txXfrm>
    </dsp:sp>
    <dsp:sp modelId="{5061F7CF-A8DE-4F0D-BCA4-83D3656F264B}">
      <dsp:nvSpPr>
        <dsp:cNvPr id="0" name=""/>
        <dsp:cNvSpPr/>
      </dsp:nvSpPr>
      <dsp:spPr>
        <a:xfrm rot="835818">
          <a:off x="4033677" y="981109"/>
          <a:ext cx="1781661" cy="83590"/>
        </a:xfrm>
        <a:custGeom>
          <a:avLst/>
          <a:gdLst/>
          <a:ahLst/>
          <a:cxnLst/>
          <a:rect l="0" t="0" r="0" b="0"/>
          <a:pathLst>
            <a:path>
              <a:moveTo>
                <a:pt x="0" y="41795"/>
              </a:moveTo>
              <a:lnTo>
                <a:pt x="1781661" y="41795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879966" y="978362"/>
        <a:ext cx="89083" cy="89083"/>
      </dsp:txXfrm>
    </dsp:sp>
    <dsp:sp modelId="{E8E96A94-34C7-48C0-89F7-75C08EC607D1}">
      <dsp:nvSpPr>
        <dsp:cNvPr id="0" name=""/>
        <dsp:cNvSpPr/>
      </dsp:nvSpPr>
      <dsp:spPr>
        <a:xfrm>
          <a:off x="5789138" y="863167"/>
          <a:ext cx="2347765" cy="7483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tx1">
                <a:lumMod val="85000"/>
                <a:lumOff val="15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Кабельные линии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1 218 тыс. руб.</a:t>
          </a:r>
          <a:endParaRPr lang="ru-RU" sz="1600" kern="1200" dirty="0"/>
        </a:p>
      </dsp:txBody>
      <dsp:txXfrm>
        <a:off x="5811058" y="885087"/>
        <a:ext cx="2303925" cy="70455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2C7BD8-FA61-4622-9282-061B202B43EB}">
      <dsp:nvSpPr>
        <dsp:cNvPr id="0" name=""/>
        <dsp:cNvSpPr/>
      </dsp:nvSpPr>
      <dsp:spPr>
        <a:xfrm>
          <a:off x="3824347" y="1369524"/>
          <a:ext cx="1834757" cy="1834757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874B4F4-1EA8-4AAF-ADDF-B8FEB1678604}">
      <dsp:nvSpPr>
        <dsp:cNvPr id="0" name=""/>
        <dsp:cNvSpPr/>
      </dsp:nvSpPr>
      <dsp:spPr>
        <a:xfrm>
          <a:off x="2941531" y="0"/>
          <a:ext cx="3600391" cy="124934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Ставка для строительства 1 км кабельной линии (количество ставок зависит от типа прокладки, марки и количества жил провода);</a:t>
          </a:r>
          <a:endParaRPr lang="ru-RU" sz="1400" b="1" kern="1200" dirty="0"/>
        </a:p>
      </dsp:txBody>
      <dsp:txXfrm>
        <a:off x="2941531" y="0"/>
        <a:ext cx="3600391" cy="1249348"/>
      </dsp:txXfrm>
    </dsp:sp>
    <dsp:sp modelId="{B6526E06-58CE-4529-BDE9-99C4A3921268}">
      <dsp:nvSpPr>
        <dsp:cNvPr id="0" name=""/>
        <dsp:cNvSpPr/>
      </dsp:nvSpPr>
      <dsp:spPr>
        <a:xfrm>
          <a:off x="4419879" y="1713392"/>
          <a:ext cx="1834757" cy="1834757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9D1A1A62-3119-499F-9323-9343DAC3EDBC}">
      <dsp:nvSpPr>
        <dsp:cNvPr id="0" name=""/>
        <dsp:cNvSpPr/>
      </dsp:nvSpPr>
      <dsp:spPr>
        <a:xfrm>
          <a:off x="397467" y="1388298"/>
          <a:ext cx="2801173" cy="220355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Ставка для строительства  1 км воздушной линии (количество ставок зависит от типа опор, марки и сечения провода);</a:t>
          </a:r>
          <a:endParaRPr lang="ru-RU" sz="1400" b="1" kern="1200" dirty="0"/>
        </a:p>
      </dsp:txBody>
      <dsp:txXfrm>
        <a:off x="397467" y="1388298"/>
        <a:ext cx="2801173" cy="2203552"/>
      </dsp:txXfrm>
    </dsp:sp>
    <dsp:sp modelId="{554C57C4-785C-436F-9DB4-3AFBC13EFAFA}">
      <dsp:nvSpPr>
        <dsp:cNvPr id="0" name=""/>
        <dsp:cNvSpPr/>
      </dsp:nvSpPr>
      <dsp:spPr>
        <a:xfrm>
          <a:off x="4419879" y="2401129"/>
          <a:ext cx="1834757" cy="1834757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607D477C-668F-49E7-9B0C-6726F8951B13}">
      <dsp:nvSpPr>
        <dsp:cNvPr id="0" name=""/>
        <dsp:cNvSpPr/>
      </dsp:nvSpPr>
      <dsp:spPr>
        <a:xfrm>
          <a:off x="6366220" y="1872203"/>
          <a:ext cx="3102323" cy="152896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Ставка для строительства трансформаторной подстанции (количество ставок зависит от типа (блочная, мачтовая, </a:t>
          </a:r>
          <a:r>
            <a:rPr lang="ru-RU" sz="1400" b="1" kern="1200" dirty="0" err="1" smtClean="0"/>
            <a:t>киосковая</a:t>
          </a:r>
          <a:r>
            <a:rPr lang="ru-RU" sz="1400" b="1" kern="1200" dirty="0" smtClean="0"/>
            <a:t>), мощности и количества, устанавливаемых трансформаторов);</a:t>
          </a:r>
          <a:endParaRPr lang="ru-RU" sz="1400" b="1" kern="1200" dirty="0"/>
        </a:p>
      </dsp:txBody>
      <dsp:txXfrm>
        <a:off x="6366220" y="1872203"/>
        <a:ext cx="3102323" cy="1528964"/>
      </dsp:txXfrm>
    </dsp:sp>
    <dsp:sp modelId="{F7E3F56B-4CC2-4AC9-B368-7829376A9CED}">
      <dsp:nvSpPr>
        <dsp:cNvPr id="0" name=""/>
        <dsp:cNvSpPr/>
      </dsp:nvSpPr>
      <dsp:spPr>
        <a:xfrm>
          <a:off x="3824347" y="2745592"/>
          <a:ext cx="1834757" cy="1834757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D894246-D635-43A3-B410-481BBACC13F9}">
      <dsp:nvSpPr>
        <dsp:cNvPr id="0" name=""/>
        <dsp:cNvSpPr/>
      </dsp:nvSpPr>
      <dsp:spPr>
        <a:xfrm>
          <a:off x="3024336" y="4536503"/>
          <a:ext cx="3798935" cy="124934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Ставка для строительства пунктов секционирования;</a:t>
          </a:r>
          <a:endParaRPr lang="ru-RU" sz="1400" b="1" kern="1200" dirty="0"/>
        </a:p>
      </dsp:txBody>
      <dsp:txXfrm>
        <a:off x="3024336" y="4536503"/>
        <a:ext cx="3798935" cy="1249348"/>
      </dsp:txXfrm>
    </dsp:sp>
    <dsp:sp modelId="{5B2F9843-C62C-43A2-A7BB-7338B8A9CAC8}">
      <dsp:nvSpPr>
        <dsp:cNvPr id="0" name=""/>
        <dsp:cNvSpPr/>
      </dsp:nvSpPr>
      <dsp:spPr>
        <a:xfrm>
          <a:off x="3228816" y="2401129"/>
          <a:ext cx="1834757" cy="1834757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CC66BDC-CC42-4860-87DA-C677355108E9}">
      <dsp:nvSpPr>
        <dsp:cNvPr id="0" name=""/>
        <dsp:cNvSpPr/>
      </dsp:nvSpPr>
      <dsp:spPr>
        <a:xfrm>
          <a:off x="439954" y="3230459"/>
          <a:ext cx="3132142" cy="152896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>
            <a:solidFill>
              <a:srgbClr val="FF0000"/>
            </a:solidFill>
          </a:endParaRPr>
        </a:p>
      </dsp:txBody>
      <dsp:txXfrm>
        <a:off x="439954" y="3230459"/>
        <a:ext cx="3132142" cy="1528964"/>
      </dsp:txXfrm>
    </dsp:sp>
    <dsp:sp modelId="{6D6FB2C1-F49C-4D1E-B790-C055532080ED}">
      <dsp:nvSpPr>
        <dsp:cNvPr id="0" name=""/>
        <dsp:cNvSpPr/>
      </dsp:nvSpPr>
      <dsp:spPr>
        <a:xfrm>
          <a:off x="3228816" y="1713392"/>
          <a:ext cx="1834757" cy="1834757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F28481B2-78F8-43FE-9D4B-B8D4EB0B567E}">
      <dsp:nvSpPr>
        <dsp:cNvPr id="0" name=""/>
        <dsp:cNvSpPr/>
      </dsp:nvSpPr>
      <dsp:spPr>
        <a:xfrm>
          <a:off x="6215241" y="2591718"/>
          <a:ext cx="2948270" cy="152896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6215241" y="2591718"/>
        <a:ext cx="2948270" cy="152896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6B454D-F4ED-4F2A-AEA3-7658B89C0123}">
      <dsp:nvSpPr>
        <dsp:cNvPr id="0" name=""/>
        <dsp:cNvSpPr/>
      </dsp:nvSpPr>
      <dsp:spPr>
        <a:xfrm>
          <a:off x="-6427512" y="-983844"/>
          <a:ext cx="7656321" cy="7656321"/>
        </a:xfrm>
        <a:prstGeom prst="blockArc">
          <a:avLst>
            <a:gd name="adj1" fmla="val 18900000"/>
            <a:gd name="adj2" fmla="val 2700000"/>
            <a:gd name="adj3" fmla="val 282"/>
          </a:avLst>
        </a:pr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98250A-0E7C-48FD-9138-58C39E8C061C}">
      <dsp:nvSpPr>
        <dsp:cNvPr id="0" name=""/>
        <dsp:cNvSpPr/>
      </dsp:nvSpPr>
      <dsp:spPr>
        <a:xfrm>
          <a:off x="399057" y="258605"/>
          <a:ext cx="8165959" cy="516982"/>
        </a:xfrm>
        <a:prstGeom prst="rect">
          <a:avLst/>
        </a:prstGeom>
        <a:solidFill>
          <a:schemeClr val="accent1">
            <a:lumMod val="75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0355" tIns="35560" rIns="35560" bIns="3556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по подготовке и выдаче сетевой организацией технических условий (ТУ) и их согласование;</a:t>
          </a:r>
          <a:endParaRPr lang="ru-RU" sz="1400" kern="1200" dirty="0"/>
        </a:p>
      </dsp:txBody>
      <dsp:txXfrm>
        <a:off x="399057" y="258605"/>
        <a:ext cx="8165959" cy="516982"/>
      </dsp:txXfrm>
    </dsp:sp>
    <dsp:sp modelId="{3620112D-6BA1-4FA6-A9D9-F0FD8B5D38C2}">
      <dsp:nvSpPr>
        <dsp:cNvPr id="0" name=""/>
        <dsp:cNvSpPr/>
      </dsp:nvSpPr>
      <dsp:spPr>
        <a:xfrm>
          <a:off x="75943" y="193982"/>
          <a:ext cx="646228" cy="646228"/>
        </a:xfrm>
        <a:prstGeom prst="ellipse">
          <a:avLst/>
        </a:prstGeom>
        <a:solidFill>
          <a:schemeClr val="accent6"/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D12457-5DB8-44C3-92B7-05829E444239}">
      <dsp:nvSpPr>
        <dsp:cNvPr id="0" name=""/>
        <dsp:cNvSpPr/>
      </dsp:nvSpPr>
      <dsp:spPr>
        <a:xfrm>
          <a:off x="867231" y="1145890"/>
          <a:ext cx="7697784" cy="294271"/>
        </a:xfrm>
        <a:prstGeom prst="rect">
          <a:avLst/>
        </a:prstGeom>
        <a:solidFill>
          <a:schemeClr val="accent1">
            <a:lumMod val="75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0355" tIns="35560" rIns="35560" bIns="3556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по разработке сетевой организацией проектной документации;</a:t>
          </a:r>
          <a:endParaRPr lang="ru-RU" sz="1400" kern="1200" dirty="0"/>
        </a:p>
      </dsp:txBody>
      <dsp:txXfrm>
        <a:off x="867231" y="1145890"/>
        <a:ext cx="7697784" cy="294271"/>
      </dsp:txXfrm>
    </dsp:sp>
    <dsp:sp modelId="{27CF7977-751E-4D28-B5A8-A11F31AA86BF}">
      <dsp:nvSpPr>
        <dsp:cNvPr id="0" name=""/>
        <dsp:cNvSpPr/>
      </dsp:nvSpPr>
      <dsp:spPr>
        <a:xfrm>
          <a:off x="544117" y="969911"/>
          <a:ext cx="646228" cy="646228"/>
        </a:xfrm>
        <a:prstGeom prst="ellipse">
          <a:avLst/>
        </a:prstGeom>
        <a:solidFill>
          <a:schemeClr val="accent5"/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039B57-DB68-46F7-B06E-1B7D3966244F}">
      <dsp:nvSpPr>
        <dsp:cNvPr id="0" name=""/>
        <dsp:cNvSpPr/>
      </dsp:nvSpPr>
      <dsp:spPr>
        <a:xfrm>
          <a:off x="1123789" y="1584177"/>
          <a:ext cx="7441227" cy="968417"/>
        </a:xfrm>
        <a:prstGeom prst="rect">
          <a:avLst/>
        </a:prstGeom>
        <a:solidFill>
          <a:schemeClr val="accent1">
            <a:lumMod val="75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0355" tIns="35560" rIns="35560" bIns="3556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по выполнению технических условий сетевой организацией, включая осуществление мероприятий по подключению Устройств под действие аппаратуры противоаварийной и режимной автоматики в соответствии с техническими условиями;</a:t>
          </a:r>
          <a:endParaRPr lang="ru-RU" sz="1400" kern="1200" dirty="0"/>
        </a:p>
      </dsp:txBody>
      <dsp:txXfrm>
        <a:off x="1123789" y="1584177"/>
        <a:ext cx="7441227" cy="968417"/>
      </dsp:txXfrm>
    </dsp:sp>
    <dsp:sp modelId="{EE053D6E-956E-4D08-BC00-745C4BECD0C6}">
      <dsp:nvSpPr>
        <dsp:cNvPr id="0" name=""/>
        <dsp:cNvSpPr/>
      </dsp:nvSpPr>
      <dsp:spPr>
        <a:xfrm>
          <a:off x="800674" y="1745272"/>
          <a:ext cx="646228" cy="646228"/>
        </a:xfrm>
        <a:prstGeom prst="ellipse">
          <a:avLst/>
        </a:prstGeom>
        <a:solidFill>
          <a:srgbClr val="FFFF00"/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1A48E1-8482-49D2-A2CA-2A2FFBD15DBC}">
      <dsp:nvSpPr>
        <dsp:cNvPr id="0" name=""/>
        <dsp:cNvSpPr/>
      </dsp:nvSpPr>
      <dsp:spPr>
        <a:xfrm>
          <a:off x="1205705" y="2592286"/>
          <a:ext cx="7359311" cy="504058"/>
        </a:xfrm>
        <a:prstGeom prst="rect">
          <a:avLst/>
        </a:prstGeom>
        <a:solidFill>
          <a:schemeClr val="accent1">
            <a:lumMod val="75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0355" tIns="35560" rIns="35560" bIns="3556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по проверке сетевой организацией выполнения заявителем технических условий;</a:t>
          </a:r>
          <a:endParaRPr lang="ru-RU" sz="1400" kern="1200" dirty="0"/>
        </a:p>
      </dsp:txBody>
      <dsp:txXfrm>
        <a:off x="1205705" y="2592286"/>
        <a:ext cx="7359311" cy="504058"/>
      </dsp:txXfrm>
    </dsp:sp>
    <dsp:sp modelId="{BAAEBFD3-A180-4E18-821E-A63501BFF29A}">
      <dsp:nvSpPr>
        <dsp:cNvPr id="0" name=""/>
        <dsp:cNvSpPr/>
      </dsp:nvSpPr>
      <dsp:spPr>
        <a:xfrm>
          <a:off x="882591" y="2521201"/>
          <a:ext cx="646228" cy="646228"/>
        </a:xfrm>
        <a:prstGeom prst="ellipse">
          <a:avLst/>
        </a:prstGeom>
        <a:solidFill>
          <a:schemeClr val="accent3"/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C6B94D-5D26-418F-9F7B-A6BEDC45B245}">
      <dsp:nvSpPr>
        <dsp:cNvPr id="0" name=""/>
        <dsp:cNvSpPr/>
      </dsp:nvSpPr>
      <dsp:spPr>
        <a:xfrm>
          <a:off x="1123789" y="3361753"/>
          <a:ext cx="7441227" cy="516982"/>
        </a:xfrm>
        <a:prstGeom prst="rect">
          <a:avLst/>
        </a:prstGeom>
        <a:solidFill>
          <a:schemeClr val="accent1">
            <a:lumMod val="75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0355" tIns="35560" rIns="35560" bIns="3556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/>
            <a:t>по участию в осмотре должностным лицом Ростехнадзора присоединяемых энергопринимающих устройств;</a:t>
          </a:r>
          <a:endParaRPr lang="ru-RU" sz="1400" kern="1200"/>
        </a:p>
      </dsp:txBody>
      <dsp:txXfrm>
        <a:off x="1123789" y="3361753"/>
        <a:ext cx="7441227" cy="516982"/>
      </dsp:txXfrm>
    </dsp:sp>
    <dsp:sp modelId="{B971B0B4-927C-4CA2-9C55-99A02B59A6FF}">
      <dsp:nvSpPr>
        <dsp:cNvPr id="0" name=""/>
        <dsp:cNvSpPr/>
      </dsp:nvSpPr>
      <dsp:spPr>
        <a:xfrm>
          <a:off x="800674" y="3297131"/>
          <a:ext cx="646228" cy="646228"/>
        </a:xfrm>
        <a:prstGeom prst="ellipse">
          <a:avLst/>
        </a:prstGeom>
        <a:solidFill>
          <a:schemeClr val="accent2"/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8FEA10-26E6-4AEC-AAF1-A2381E5A03C7}">
      <dsp:nvSpPr>
        <dsp:cNvPr id="0" name=""/>
        <dsp:cNvSpPr/>
      </dsp:nvSpPr>
      <dsp:spPr>
        <a:xfrm>
          <a:off x="867231" y="4137114"/>
          <a:ext cx="7697784" cy="516982"/>
        </a:xfrm>
        <a:prstGeom prst="rect">
          <a:avLst/>
        </a:prstGeom>
        <a:solidFill>
          <a:schemeClr val="accent1">
            <a:lumMod val="75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0355" tIns="35560" rIns="35560" bIns="3556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по выполнению фактических действий по присоединению и обеспечению работы </a:t>
          </a:r>
          <a:r>
            <a:rPr lang="ru-RU" sz="1400" kern="1200" dirty="0" err="1" smtClean="0"/>
            <a:t>энергопринимающих</a:t>
          </a:r>
          <a:r>
            <a:rPr lang="ru-RU" sz="1400" kern="1200" dirty="0" smtClean="0"/>
            <a:t> устройств в электрической сети;</a:t>
          </a:r>
          <a:endParaRPr lang="ru-RU" sz="1400" kern="1200" dirty="0"/>
        </a:p>
      </dsp:txBody>
      <dsp:txXfrm>
        <a:off x="867231" y="4137114"/>
        <a:ext cx="7697784" cy="516982"/>
      </dsp:txXfrm>
    </dsp:sp>
    <dsp:sp modelId="{CBC89B53-E378-4264-AB7E-98E88993B4A9}">
      <dsp:nvSpPr>
        <dsp:cNvPr id="0" name=""/>
        <dsp:cNvSpPr/>
      </dsp:nvSpPr>
      <dsp:spPr>
        <a:xfrm>
          <a:off x="544117" y="4072491"/>
          <a:ext cx="646228" cy="646228"/>
        </a:xfrm>
        <a:prstGeom prst="ellipse">
          <a:avLst/>
        </a:prstGeom>
        <a:solidFill>
          <a:schemeClr val="bg2">
            <a:lumMod val="5000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62C4E6-7890-4328-8D8C-41B6C5A6E587}">
      <dsp:nvSpPr>
        <dsp:cNvPr id="0" name=""/>
        <dsp:cNvSpPr/>
      </dsp:nvSpPr>
      <dsp:spPr>
        <a:xfrm>
          <a:off x="399057" y="4913043"/>
          <a:ext cx="8165959" cy="516982"/>
        </a:xfrm>
        <a:prstGeom prst="rect">
          <a:avLst/>
        </a:prstGeom>
        <a:solidFill>
          <a:schemeClr val="accent1">
            <a:lumMod val="75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0355" tIns="35560" rIns="35560" bIns="3556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/>
            <a:t>ставка, учитывающая выкуп/аренду земли, отчуждаемую под объекты электросетевого хозяйства.</a:t>
          </a:r>
          <a:endParaRPr lang="ru-RU" sz="1400" kern="1200"/>
        </a:p>
      </dsp:txBody>
      <dsp:txXfrm>
        <a:off x="399057" y="4913043"/>
        <a:ext cx="8165959" cy="516982"/>
      </dsp:txXfrm>
    </dsp:sp>
    <dsp:sp modelId="{71D1BB18-7631-4604-809D-829F9F6AD68C}">
      <dsp:nvSpPr>
        <dsp:cNvPr id="0" name=""/>
        <dsp:cNvSpPr/>
      </dsp:nvSpPr>
      <dsp:spPr>
        <a:xfrm>
          <a:off x="75943" y="4848421"/>
          <a:ext cx="646228" cy="646228"/>
        </a:xfrm>
        <a:prstGeom prst="ellipse">
          <a:avLst/>
        </a:prstGeom>
        <a:solidFill>
          <a:srgbClr val="CC00CC"/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E1713D-CAFA-4691-858A-588B6961F0D0}">
      <dsp:nvSpPr>
        <dsp:cNvPr id="0" name=""/>
        <dsp:cNvSpPr/>
      </dsp:nvSpPr>
      <dsp:spPr>
        <a:xfrm>
          <a:off x="4320480" y="2253950"/>
          <a:ext cx="2364371" cy="8206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0345"/>
              </a:lnTo>
              <a:lnTo>
                <a:pt x="2364371" y="410345"/>
              </a:lnTo>
              <a:lnTo>
                <a:pt x="2364371" y="820690"/>
              </a:lnTo>
            </a:path>
          </a:pathLst>
        </a:custGeom>
        <a:noFill/>
        <a:ln w="55000" cap="flat" cmpd="thickThin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54BA31-0B40-4BB8-A1B1-E019DB8E5063}">
      <dsp:nvSpPr>
        <dsp:cNvPr id="0" name=""/>
        <dsp:cNvSpPr/>
      </dsp:nvSpPr>
      <dsp:spPr>
        <a:xfrm>
          <a:off x="1956108" y="2253950"/>
          <a:ext cx="2364371" cy="820690"/>
        </a:xfrm>
        <a:custGeom>
          <a:avLst/>
          <a:gdLst/>
          <a:ahLst/>
          <a:cxnLst/>
          <a:rect l="0" t="0" r="0" b="0"/>
          <a:pathLst>
            <a:path>
              <a:moveTo>
                <a:pt x="2364371" y="0"/>
              </a:moveTo>
              <a:lnTo>
                <a:pt x="2364371" y="410345"/>
              </a:lnTo>
              <a:lnTo>
                <a:pt x="0" y="410345"/>
              </a:lnTo>
              <a:lnTo>
                <a:pt x="0" y="820690"/>
              </a:lnTo>
            </a:path>
          </a:pathLst>
        </a:custGeom>
        <a:noFill/>
        <a:ln w="55000" cap="flat" cmpd="thickThin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4EE00D-F3E2-4C1B-BA11-99298A3CF5CB}">
      <dsp:nvSpPr>
        <dsp:cNvPr id="0" name=""/>
        <dsp:cNvSpPr/>
      </dsp:nvSpPr>
      <dsp:spPr>
        <a:xfrm>
          <a:off x="1224130" y="299924"/>
          <a:ext cx="6192698" cy="195402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 w="12700">
          <a:solidFill>
            <a:schemeClr val="accent1">
              <a:lumMod val="50000"/>
            </a:schemeClr>
          </a:solidFill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 smtClean="0"/>
            <a:t>Применение усреднённых ставок платы на строительство ВЛ и КЛ отвергает все принципы установки экономически обоснованного тарифа, а, следовательно, приводит к:</a:t>
          </a:r>
          <a:endParaRPr lang="ru-RU" sz="2000" b="0" kern="1200" dirty="0"/>
        </a:p>
      </dsp:txBody>
      <dsp:txXfrm>
        <a:off x="1224130" y="299924"/>
        <a:ext cx="6192698" cy="1954025"/>
      </dsp:txXfrm>
    </dsp:sp>
    <dsp:sp modelId="{16C4555E-FEC8-4CF9-A10B-1D928E62CD9E}">
      <dsp:nvSpPr>
        <dsp:cNvPr id="0" name=""/>
        <dsp:cNvSpPr/>
      </dsp:nvSpPr>
      <dsp:spPr>
        <a:xfrm>
          <a:off x="2083" y="3074641"/>
          <a:ext cx="3908051" cy="195402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 w="12700">
          <a:solidFill>
            <a:schemeClr val="accent1">
              <a:lumMod val="50000"/>
            </a:schemeClr>
          </a:solidFill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114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err="1" smtClean="0"/>
            <a:t>недополучению</a:t>
          </a:r>
          <a:r>
            <a:rPr lang="ru-RU" sz="1600" b="1" kern="1200" dirty="0" smtClean="0"/>
            <a:t>  сетевыми компаниями средств на строительство и, как следствие, несению убытков по технологическому присоединению</a:t>
          </a:r>
          <a:endParaRPr lang="ru-RU" sz="1600" b="1" kern="1200" dirty="0"/>
        </a:p>
      </dsp:txBody>
      <dsp:txXfrm>
        <a:off x="2083" y="3074641"/>
        <a:ext cx="3908051" cy="1954025"/>
      </dsp:txXfrm>
    </dsp:sp>
    <dsp:sp modelId="{B3366970-47E8-4D5B-A1F4-222B70EA90EC}">
      <dsp:nvSpPr>
        <dsp:cNvPr id="0" name=""/>
        <dsp:cNvSpPr/>
      </dsp:nvSpPr>
      <dsp:spPr>
        <a:xfrm>
          <a:off x="4730825" y="3074641"/>
          <a:ext cx="3908051" cy="195402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 w="12700">
          <a:solidFill>
            <a:schemeClr val="accent1">
              <a:lumMod val="50000"/>
            </a:schemeClr>
          </a:solidFill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114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вероятности, в отдельных случаях (при строительстве ЛЭП), получению необоснованной прибыли</a:t>
          </a:r>
          <a:endParaRPr lang="ru-RU" sz="1600" b="1" kern="1200" dirty="0"/>
        </a:p>
      </dsp:txBody>
      <dsp:txXfrm>
        <a:off x="4730825" y="3074641"/>
        <a:ext cx="3908051" cy="19540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RadialPictureList">
  <dgm:title val="Радиальный список рисунков"/>
  <dgm:desc val="Служит для отображения связей с центральной идеей. Фигура уровня 1 содержит текст, а все фигуры уровня 2 содержат рисунок с соответствующим текстом. Ограничен четырьмя рисунками уровня 2.  Неиспользуемые рисунки не отображаются, но остаются доступными при смене макета. Рекомендуется использовать текст уровня 2 небольшого объема."/>
  <dgm:catLst>
    <dgm:cat type="picture" pri="2500"/>
    <dgm:cat type="officeonline" pri="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10" destId="14" srcOrd="3" destOrd="0"/>
      </dgm:cxnLst>
      <dgm:bg/>
      <dgm:whole/>
    </dgm:dataModel>
  </dgm:clrData>
  <dgm:layoutNode name="Name0">
    <dgm:varLst>
      <dgm:chMax val="1"/>
      <dgm:chPref val="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Child1" refType="w" fact="0.76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5661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6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l" for="ch" forName="Parent" refType="w" fact="0.1777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l" for="ch" forName="Image1" refType="w" fact="0.5531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l" for="ch" forName="Image2" refType="w" fact="0.5531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l" for="ch" forName="Child1" refType="w" fact="0.7529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l" for="ch" forName="Child2" refType="w" fact="0.7529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7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4968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l" for="ch" forName="Image2" refType="w" fact="0.5661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l" for="ch" forName="Image3" refType="w" fact="0.4968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l" for="ch" forName="Child1" refType="w" fact="0.6897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l" for="ch" forName="Child2" refType="w" fact="0.76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l" for="ch" forName="Child3" refType="w" fact="0.6897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8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" refType="w" fact="0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l" for="ch" forName="Parent" refType="w" fact="0.1756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l" for="ch" forName="Image1" refType="w" fact="0.42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l" for="ch" forName="Image2" refType="w" fact="0.5598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l" for="ch" forName="Image3" refType="w" fact="0.5591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l" for="ch" forName="Image4" refType="w" fact="0.42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l" for="ch" forName="Child1" refType="w" fact="0.6214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l" for="ch" forName="Child2" refType="w" fact="0.7557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l" for="ch" forName="Child3" refType="w" fact="0.7557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l" for="ch" forName="Child4" refType="w" fact="0.6214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if>
      <dgm:else name="Name9">
        <dgm:choose name="Name10">
          <dgm:if name="Name11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2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Child1" refType="w" fact="0.24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4339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13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r" for="ch" forName="Parent" refType="w" fact="0.8223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r" for="ch" forName="Image1" refType="w" fact="0.4469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r" for="ch" forName="Image2" refType="w" fact="0.4469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r" for="ch" forName="Child1" refType="w" fact="0.2471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r" for="ch" forName="Child2" refType="w" fact="0.2471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14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5032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r" for="ch" forName="Image2" refType="w" fact="0.4339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r" for="ch" forName="Image3" refType="w" fact="0.5032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r" for="ch" forName="Child1" refType="w" fact="0.3103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r" for="ch" forName="Child2" refType="w" fact="0.24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r" for="ch" forName="Child3" refType="w" fact="0.3103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15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" refType="w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r" for="ch" forName="Parent" refType="w" fact="0.8244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r" for="ch" forName="Image1" refType="w" fact="0.57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r" for="ch" forName="Image2" refType="w" fact="0.4402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r" for="ch" forName="Image3" refType="w" fact="0.4409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r" for="ch" forName="Image4" refType="w" fact="0.57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r" for="ch" forName="Child1" refType="w" fact="0.3786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r" for="ch" forName="Child2" refType="w" fact="0.2443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r" for="ch" forName="Child3" refType="w" fact="0.2443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r" for="ch" forName="Child4" refType="w" fact="0.3786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else>
    </dgm:choose>
    <dgm:forEach name="wrapper" axis="self" ptType="parTrans">
      <dgm:forEach name="ImageRepeat" axis="self">
        <dgm:layoutNode name="Image" styleLbl="fgImgPlace1">
          <dgm:alg type="sp"/>
          <dgm:shape xmlns:r="http://schemas.openxmlformats.org/officeDocument/2006/relationships" type="ellipse" r:blip="" blipPhldr="1">
            <dgm:adjLst/>
          </dgm:shape>
          <dgm:presOf/>
        </dgm:layoutNode>
      </dgm:forEach>
    </dgm:forEach>
    <dgm:forEach name="Name16" axis="ch" ptType="node" cnt="1">
      <dgm:layoutNode name="Parent" styleLbl="node1">
        <dgm:varLst>
          <dgm:chMax val="4"/>
          <dgm:chPref val="3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7" axis="ch ch" ptType="node node" st="1 1" cnt="1 1">
      <dgm:layoutNode name="Accent" styleLbl="node1">
        <dgm:alg type="sp"/>
        <dgm:choose name="Name18">
          <dgm:if name="Name19" func="var" arg="dir" op="equ" val="norm">
            <dgm:choose name="Name20">
              <dgm:if name="Name21" axis="followSib" ptType="node" func="cnt" op="equ" val="0">
                <dgm:shape xmlns:r="http://schemas.openxmlformats.org/officeDocument/2006/relationships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2" axis="followSib" ptType="node" func="cnt" op="equ" val="1">
                <dgm:shape xmlns:r="http://schemas.openxmlformats.org/officeDocument/2006/relationships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3" axis="followSib" ptType="node" func="cnt" op="equ" val="2">
                <dgm:shape xmlns:r="http://schemas.openxmlformats.org/officeDocument/2006/relationships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24">
                <dgm:shape xmlns:r="http://schemas.openxmlformats.org/officeDocument/2006/relationships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if>
          <dgm:else name="Name25">
            <dgm:choose name="Name26">
              <dgm:if name="Name27" axis="followSib" ptType="node" func="cnt" op="equ" val="0">
                <dgm:shape xmlns:r="http://schemas.openxmlformats.org/officeDocument/2006/relationships" rot="180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8" axis="followSib" ptType="node" func="cnt" op="equ" val="1">
                <dgm:shape xmlns:r="http://schemas.openxmlformats.org/officeDocument/2006/relationships" rot="180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9" axis="followSib" ptType="node" func="cnt" op="equ" val="2">
                <dgm:shape xmlns:r="http://schemas.openxmlformats.org/officeDocument/2006/relationships" rot="180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30">
                <dgm:shape xmlns:r="http://schemas.openxmlformats.org/officeDocument/2006/relationships" rot="180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else>
        </dgm:choose>
        <dgm:presOf/>
      </dgm:layoutNode>
      <dgm:layoutNode name="Image1" styleLbl="fgImgPlace1">
        <dgm:alg type="sp"/>
        <dgm:shape xmlns:r="http://schemas.openxmlformats.org/officeDocument/2006/relationships" type="ellipse" r:blip="" blipPhldr="1">
          <dgm:adjLst/>
        </dgm:shape>
        <dgm:presOf/>
      </dgm:layoutNode>
      <dgm:layoutNode name="Child1" styleLbl="revTx">
        <dgm:varLst>
          <dgm:chMax val="0"/>
          <dgm:chPref val="0"/>
          <dgm:bulletEnabled val="1"/>
        </dgm:varLst>
        <dgm:choose name="Name31">
          <dgm:if name="Name3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4" axis="ch ch" ptType="node node" st="1 2" cnt="1 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35" ref="ImageRepeat"/>
      </dgm:layoutNode>
      <dgm:layoutNode name="Child2" styleLbl="revTx">
        <dgm:varLst>
          <dgm:chMax val="0"/>
          <dgm:chPref val="0"/>
          <dgm:bulletEnabled val="1"/>
        </dgm:varLst>
        <dgm:choose name="Name36">
          <dgm:if name="Name3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9" axis="ch ch" ptType="node node" st="1 3" cnt="1 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40" ref="ImageRepeat"/>
      </dgm:layoutNode>
      <dgm:layoutNode name="Child3" styleLbl="revTx">
        <dgm:varLst>
          <dgm:chMax val="0"/>
          <dgm:chPref val="0"/>
          <dgm:bulletEnabled val="1"/>
        </dgm:varLst>
        <dgm:choose name="Name41">
          <dgm:if name="Name4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4" axis="ch ch" ptType="node node" st="1 4" cnt="1 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45" ref="ImageRepeat"/>
      </dgm:layoutNode>
      <dgm:layoutNode name="Child4" styleLbl="revTx">
        <dgm:varLst>
          <dgm:chMax val="0"/>
          <dgm:chPref val="0"/>
          <dgm:bulletEnabled val="1"/>
        </dgm:varLst>
        <dgm:choose name="Name46">
          <dgm:if name="Name4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0.12988</cdr:x>
      <cdr:y>0.55398</cdr:y>
    </cdr:from>
    <cdr:to>
      <cdr:x>0.30557</cdr:x>
      <cdr:y>0.61455</cdr:y>
    </cdr:to>
    <cdr:sp macro="" textlink="">
      <cdr:nvSpPr>
        <cdr:cNvPr id="2" name="TextBox 4"/>
        <cdr:cNvSpPr txBox="1"/>
      </cdr:nvSpPr>
      <cdr:spPr>
        <a:xfrm xmlns:a="http://schemas.openxmlformats.org/drawingml/2006/main">
          <a:off x="1187624" y="3096344"/>
          <a:ext cx="1606509" cy="33854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b="1" dirty="0"/>
            <a:t>Малый</a:t>
          </a:r>
          <a:r>
            <a:rPr lang="ru-RU" sz="1600" b="1" baseline="0" dirty="0"/>
            <a:t> бизнес</a:t>
          </a:r>
          <a:endParaRPr lang="ru-RU" sz="1600" b="1" dirty="0"/>
        </a:p>
      </cdr:txBody>
    </cdr:sp>
  </cdr:relSizeAnchor>
  <cdr:relSizeAnchor xmlns:cdr="http://schemas.openxmlformats.org/drawingml/2006/chartDrawing">
    <cdr:from>
      <cdr:x>0.67325</cdr:x>
      <cdr:y>0.36073</cdr:y>
    </cdr:from>
    <cdr:to>
      <cdr:x>0.90732</cdr:x>
      <cdr:y>0.4213</cdr:y>
    </cdr:to>
    <cdr:sp macro="" textlink="">
      <cdr:nvSpPr>
        <cdr:cNvPr id="3" name="TextBox 4"/>
        <cdr:cNvSpPr txBox="1"/>
      </cdr:nvSpPr>
      <cdr:spPr>
        <a:xfrm xmlns:a="http://schemas.openxmlformats.org/drawingml/2006/main">
          <a:off x="6156176" y="2016224"/>
          <a:ext cx="2140336" cy="33854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b="1" dirty="0" smtClean="0"/>
            <a:t>Крупный заявитель</a:t>
          </a:r>
          <a:endParaRPr lang="ru-RU" sz="16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B925F8-F7F3-4508-893C-B0635E11527B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EED081-76DF-4020-921B-9A4AE3EFB7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72467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3C868-B1DE-46FC-BB1F-8EE3B8C274B7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55471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EED081-76DF-4020-921B-9A4AE3EFB74C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82156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EED081-76DF-4020-921B-9A4AE3EFB74C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8A634D-015B-404F-81E1-D22BB47D32C4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BD1F6DD-868B-44A9-A209-0F5039F1B5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8A634D-015B-404F-81E1-D22BB47D32C4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D1F6DD-868B-44A9-A209-0F5039F1B5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8A634D-015B-404F-81E1-D22BB47D32C4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D1F6DD-868B-44A9-A209-0F5039F1B5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8A634D-015B-404F-81E1-D22BB47D32C4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D1F6DD-868B-44A9-A209-0F5039F1B5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8A634D-015B-404F-81E1-D22BB47D32C4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D1F6DD-868B-44A9-A209-0F5039F1B5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8A634D-015B-404F-81E1-D22BB47D32C4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D1F6DD-868B-44A9-A209-0F5039F1B5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8A634D-015B-404F-81E1-D22BB47D32C4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D1F6DD-868B-44A9-A209-0F5039F1B5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8A634D-015B-404F-81E1-D22BB47D32C4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D1F6DD-868B-44A9-A209-0F5039F1B5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8A634D-015B-404F-81E1-D22BB47D32C4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D1F6DD-868B-44A9-A209-0F5039F1B5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8A634D-015B-404F-81E1-D22BB47D32C4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D1F6DD-868B-44A9-A209-0F5039F1B5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8A634D-015B-404F-81E1-D22BB47D32C4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BD1F6DD-868B-44A9-A209-0F5039F1B5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8A634D-015B-404F-81E1-D22BB47D32C4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BD1F6DD-868B-44A9-A209-0F5039F1B54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Data" Target="../diagrams/data3.xml"/><Relationship Id="rId7" Type="http://schemas.openxmlformats.org/officeDocument/2006/relationships/diagramData" Target="../diagrams/data4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11" Type="http://schemas.microsoft.com/office/2007/relationships/diagramDrawing" Target="../diagrams/drawing3.xml"/><Relationship Id="rId5" Type="http://schemas.openxmlformats.org/officeDocument/2006/relationships/diagramQuickStyle" Target="../diagrams/quickStyle3.xml"/><Relationship Id="rId10" Type="http://schemas.openxmlformats.org/officeDocument/2006/relationships/diagramColors" Target="../diagrams/colors4.xml"/><Relationship Id="rId4" Type="http://schemas.openxmlformats.org/officeDocument/2006/relationships/diagramLayout" Target="../diagrams/layout3.xml"/><Relationship Id="rId9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916832"/>
            <a:ext cx="8928992" cy="2448271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extrusionH="57150" contourW="6350" prstMaterial="metal">
              <a:bevelT w="127000" h="31750" prst="slope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182880" indent="0" algn="ctr">
              <a:buNone/>
            </a:pPr>
            <a:r>
              <a:rPr lang="ru-RU" sz="4000" cap="all" dirty="0" smtClean="0">
                <a:ln w="0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ПОСЛЕДСТВИЯ ПРИМЕНЕНИЯ УСРЕДНЁННЫХ ставок платы за технологическое присоединение</a:t>
            </a:r>
            <a:endParaRPr lang="ru-RU" sz="4000" cap="all" dirty="0">
              <a:ln w="0"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545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5963"/>
            <a:ext cx="9144000" cy="13542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182880" algn="ctr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defRPr lang="ru-RU" sz="2800" b="1" i="1" u="none" strike="noStrike" kern="1200" baseline="0">
                <a:solidFill>
                  <a:srgbClr val="D0BE40">
                    <a:lumMod val="40000"/>
                    <a:lumOff val="60000"/>
                  </a:srgbClr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pPr>
            <a:r>
              <a:rPr lang="ru-RU" sz="2500" b="1" i="1" dirty="0"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+mj-ea"/>
                <a:cs typeface="+mj-cs"/>
              </a:rPr>
              <a:t>Зависимость стоимости строительства от пропускной способности и уровня надёжности ЛЭП (С2, С3)</a:t>
            </a:r>
          </a:p>
          <a:p>
            <a:pPr algn="ctr"/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72974535"/>
              </p:ext>
            </p:extLst>
          </p:nvPr>
        </p:nvGraphicFramePr>
        <p:xfrm>
          <a:off x="179512" y="1052736"/>
          <a:ext cx="8784976" cy="2830954"/>
        </p:xfrm>
        <a:graphic>
          <a:graphicData uri="http://schemas.openxmlformats.org/drawingml/2006/table">
            <a:tbl>
              <a:tblPr firstRow="1" firstCol="1" bandRow="1">
                <a:tableStyleId>{327F97BB-C833-4FB7-BDE5-3F7075034690}</a:tableStyleId>
              </a:tblPr>
              <a:tblGrid>
                <a:gridCol w="2950575"/>
                <a:gridCol w="2916743"/>
                <a:gridCol w="2917658"/>
              </a:tblGrid>
              <a:tr h="401886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effectLst/>
                        </a:rPr>
                        <a:t>Воздушные линии 0,4 </a:t>
                      </a:r>
                      <a:r>
                        <a:rPr lang="ru-RU" sz="1800" dirty="0" err="1" smtClean="0">
                          <a:effectLst/>
                        </a:rPr>
                        <a:t>кВ</a:t>
                      </a:r>
                      <a:r>
                        <a:rPr lang="ru-RU" sz="1800" dirty="0" smtClean="0">
                          <a:effectLst/>
                        </a:rPr>
                        <a:t> (</a:t>
                      </a:r>
                      <a:r>
                        <a:rPr lang="ru-RU" sz="1600" dirty="0" smtClean="0">
                          <a:effectLst/>
                        </a:rPr>
                        <a:t>в ценах 2001 г.)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54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Вид строительства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Минимальное значение руб./км 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Максимальное значение руб./км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54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Прокладка ВЛ по существующим опорам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118 798,10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181 186,67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79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Прокладка ВЛ по СВ-95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181 390,13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243 778,70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8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Прокладка ВЛ с установкой опор марки СВ-110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230 199,46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292 588,03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8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Прокладка ВЛ с установкой опор марки СВН 9-1-1,2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245 833,25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308 221,81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79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Итого по ВЛ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118 798,10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308 221,81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79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Среднее значение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234 859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29813083"/>
              </p:ext>
            </p:extLst>
          </p:nvPr>
        </p:nvGraphicFramePr>
        <p:xfrm>
          <a:off x="179512" y="4077072"/>
          <a:ext cx="8784976" cy="2232243"/>
        </p:xfrm>
        <a:graphic>
          <a:graphicData uri="http://schemas.openxmlformats.org/drawingml/2006/table">
            <a:tbl>
              <a:tblPr firstRow="1" firstCol="1" bandRow="1">
                <a:tableStyleId>{18603FDC-E32A-4AB5-989C-0864C3EAD2B8}</a:tableStyleId>
              </a:tblPr>
              <a:tblGrid>
                <a:gridCol w="2950574"/>
                <a:gridCol w="2916744"/>
                <a:gridCol w="2917658"/>
              </a:tblGrid>
              <a:tr h="432048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effectLst/>
                        </a:rPr>
                        <a:t>Кабельные линии 0,4 </a:t>
                      </a:r>
                      <a:r>
                        <a:rPr lang="ru-RU" sz="1800" dirty="0" err="1" smtClean="0">
                          <a:effectLst/>
                        </a:rPr>
                        <a:t>кВ</a:t>
                      </a:r>
                      <a:r>
                        <a:rPr lang="ru-RU" sz="1800" dirty="0" smtClean="0">
                          <a:effectLst/>
                        </a:rPr>
                        <a:t> (</a:t>
                      </a:r>
                      <a:r>
                        <a:rPr lang="ru-RU" sz="1600" dirty="0" smtClean="0">
                          <a:effectLst/>
                        </a:rPr>
                        <a:t>в ценах 2001 г.)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60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Вид строительства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Минимальное значение руб./</a:t>
                      </a:r>
                      <a:r>
                        <a:rPr lang="ru-RU" sz="1200" dirty="0" smtClean="0">
                          <a:effectLst/>
                        </a:rPr>
                        <a:t>км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Максимальное значение руб./км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40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Прокладка одной КЛ в траншее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284 137,93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301 426,71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40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Прокладка двух КЛ в траншее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465 499,80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534 654,91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29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Итого по КЛ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284 137,93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534 654,91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29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Среднее значение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340 474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8985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27839312"/>
              </p:ext>
            </p:extLst>
          </p:nvPr>
        </p:nvGraphicFramePr>
        <p:xfrm>
          <a:off x="-324544" y="1052736"/>
          <a:ext cx="9468544" cy="5949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17538" cy="936104"/>
          </a:xfrm>
        </p:spPr>
        <p:txBody>
          <a:bodyPr>
            <a:noAutofit/>
          </a:bodyPr>
          <a:lstStyle/>
          <a:p>
            <a:pPr marL="182880" indent="0" algn="ctr">
              <a:buClr>
                <a:schemeClr val="accent6">
                  <a:lumMod val="75000"/>
                </a:schemeClr>
              </a:buClr>
              <a:buSzPct val="128000"/>
              <a:buNone/>
              <a:defRPr lang="ru-RU" sz="2800" b="1" i="1" u="none" strike="noStrike" kern="1200" baseline="0">
                <a:solidFill>
                  <a:srgbClr val="D0BE40">
                    <a:lumMod val="40000"/>
                    <a:lumOff val="60000"/>
                  </a:srgbClr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pPr>
            <a:r>
              <a:rPr lang="ru-RU" sz="2500" i="1" dirty="0">
                <a:solidFill>
                  <a:schemeClr val="accent1">
                    <a:lumMod val="75000"/>
                  </a:schemeClr>
                </a:solidFill>
                <a:effectLst/>
              </a:rPr>
              <a:t>Виды стандартизированных ставок, одинаковых для всех категорий потребителей и сетевых организаций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>:</a:t>
            </a:r>
            <a:endParaRPr lang="ru-RU" sz="2500" i="1" dirty="0">
              <a:solidFill>
                <a:schemeClr val="accent1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81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98237594"/>
              </p:ext>
            </p:extLst>
          </p:nvPr>
        </p:nvGraphicFramePr>
        <p:xfrm>
          <a:off x="251520" y="764704"/>
          <a:ext cx="8640960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34" y="188640"/>
            <a:ext cx="9144000" cy="792088"/>
          </a:xfrm>
        </p:spPr>
        <p:txBody>
          <a:bodyPr>
            <a:noAutofit/>
          </a:bodyPr>
          <a:lstStyle/>
          <a:p>
            <a:pPr marL="182880" algn="ctr">
              <a:buClr>
                <a:schemeClr val="accent6">
                  <a:lumMod val="75000"/>
                </a:schemeClr>
              </a:buClr>
              <a:buSzPct val="128000"/>
              <a:defRPr lang="ru-RU" sz="2800" b="1" i="1" u="none" strike="noStrike" kern="1200" baseline="0">
                <a:solidFill>
                  <a:srgbClr val="D0BE40">
                    <a:lumMod val="40000"/>
                    <a:lumOff val="60000"/>
                  </a:srgbClr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pPr>
            <a:r>
              <a:rPr lang="ru-RU" sz="2500" i="1" dirty="0">
                <a:solidFill>
                  <a:schemeClr val="accent1">
                    <a:lumMod val="75000"/>
                  </a:schemeClr>
                </a:solidFill>
                <a:effectLst/>
              </a:rPr>
              <a:t>Виды стандартизированных ставок, рассчитываемых индивидуально для каждой сетевой организации:</a:t>
            </a:r>
            <a:br>
              <a:rPr lang="ru-RU" sz="2500" i="1" dirty="0">
                <a:solidFill>
                  <a:schemeClr val="accent1">
                    <a:lumMod val="75000"/>
                  </a:schemeClr>
                </a:solidFill>
                <a:effectLst/>
              </a:rPr>
            </a:br>
            <a:endParaRPr lang="ru-RU" sz="2500" i="1" dirty="0">
              <a:solidFill>
                <a:schemeClr val="accent1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059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3177"/>
            <a:ext cx="91440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182880" algn="ctr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defRPr lang="ru-RU" sz="2800" b="1" i="1" u="none" strike="noStrike" kern="1200" baseline="0">
                <a:solidFill>
                  <a:srgbClr val="D0BE40">
                    <a:lumMod val="40000"/>
                    <a:lumOff val="60000"/>
                  </a:srgbClr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pP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+mj-ea"/>
                <a:cs typeface="+mj-cs"/>
              </a:rPr>
              <a:t>Ставки платы за единицу максимальной мощности</a:t>
            </a:r>
          </a:p>
          <a:p>
            <a:pPr algn="ctr"/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xmlns="" val="598718859"/>
              </p:ext>
            </p:extLst>
          </p:nvPr>
        </p:nvGraphicFramePr>
        <p:xfrm>
          <a:off x="251520" y="908720"/>
          <a:ext cx="864096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24842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346050"/>
          </a:xfrm>
        </p:spPr>
        <p:txBody>
          <a:bodyPr>
            <a:noAutofit/>
          </a:bodyPr>
          <a:lstStyle/>
          <a:p>
            <a:pPr marL="182880" algn="ctr">
              <a:buClr>
                <a:schemeClr val="accent6">
                  <a:lumMod val="75000"/>
                </a:schemeClr>
              </a:buClr>
              <a:buSzPct val="128000"/>
              <a:defRPr lang="ru-RU" sz="2800" b="1" i="1" u="none" strike="noStrike" kern="1200" baseline="0">
                <a:solidFill>
                  <a:srgbClr val="D0BE40">
                    <a:lumMod val="40000"/>
                    <a:lumOff val="60000"/>
                  </a:srgbClr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pPr>
            <a:r>
              <a:rPr lang="ru-RU" sz="3200" i="1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>Налог на прибыль</a:t>
            </a:r>
            <a:endParaRPr lang="ru-RU" sz="3200" i="1" dirty="0">
              <a:solidFill>
                <a:schemeClr val="accent1">
                  <a:lumMod val="75000"/>
                </a:schemeClr>
              </a:solidFill>
              <a:effectLst/>
            </a:endParaRPr>
          </a:p>
        </p:txBody>
      </p:sp>
      <p:pic>
        <p:nvPicPr>
          <p:cNvPr id="1027" name="Picture 3" descr="C:\Users\M50VMseries\Desktop\Новая папка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738985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57423" y="1661134"/>
            <a:ext cx="11881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/>
              <a:t>З</a:t>
            </a:r>
            <a:r>
              <a:rPr lang="ru-RU" sz="1600" dirty="0" smtClean="0"/>
              <a:t>аявитель</a:t>
            </a:r>
            <a:endParaRPr lang="ru-RU" dirty="0"/>
          </a:p>
        </p:txBody>
      </p:sp>
      <p:pic>
        <p:nvPicPr>
          <p:cNvPr id="1028" name="Picture 4" descr="C:\Users\M50VMseries\Desktop\Новая папка\i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34319" y="391771"/>
            <a:ext cx="1123751" cy="1123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317025" y="1645598"/>
            <a:ext cx="23583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Сетевая организация</a:t>
            </a:r>
            <a:endParaRPr lang="ru-RU" sz="1600" dirty="0"/>
          </a:p>
        </p:txBody>
      </p:sp>
      <p:pic>
        <p:nvPicPr>
          <p:cNvPr id="1030" name="Picture 6" descr="C:\Users\M50VMseries\Desktop\Новая папка\1327346317_stroitelnye-materialy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525230"/>
            <a:ext cx="1152128" cy="1024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587982" y="2525230"/>
            <a:ext cx="3816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Капвложения на строительство, по ст. 270 п. 5 НК </a:t>
            </a:r>
            <a:r>
              <a:rPr lang="ru-RU" sz="1600" dirty="0" smtClean="0">
                <a:solidFill>
                  <a:srgbClr val="FF0000"/>
                </a:solidFill>
              </a:rPr>
              <a:t>расходами не признаются</a:t>
            </a:r>
            <a:endParaRPr lang="ru-RU" sz="1600" dirty="0">
              <a:solidFill>
                <a:srgbClr val="FF0000"/>
              </a:solidFill>
            </a:endParaRPr>
          </a:p>
        </p:txBody>
      </p:sp>
      <p:pic>
        <p:nvPicPr>
          <p:cNvPr id="1031" name="Picture 7" descr="C:\Users\M50VMseries\Desktop\Новая папка\i (3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51321" y="1085060"/>
            <a:ext cx="829753" cy="662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81632" y="5142303"/>
            <a:ext cx="20521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Налог на прибыль</a:t>
            </a:r>
            <a:endParaRPr lang="ru-RU" sz="1600" dirty="0"/>
          </a:p>
        </p:txBody>
      </p:sp>
      <p:pic>
        <p:nvPicPr>
          <p:cNvPr id="1032" name="Picture 8" descr="C:\Users\M50VMseries\Desktop\Новая папка\i (6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3354" y="4032199"/>
            <a:ext cx="1108722" cy="1094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5810015" y="5034581"/>
            <a:ext cx="33123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Построенные объекты являются собственностью муниципалитета</a:t>
            </a:r>
            <a:endParaRPr lang="ru-RU" sz="1600" dirty="0"/>
          </a:p>
        </p:txBody>
      </p:sp>
      <p:pic>
        <p:nvPicPr>
          <p:cNvPr id="1033" name="Picture 9" descr="C:\Users\M50VMseries\Desktop\Новая папка\i (7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91535" y="4095885"/>
            <a:ext cx="1933524" cy="966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Стрелка вправо 11"/>
          <p:cNvSpPr/>
          <p:nvPr/>
        </p:nvSpPr>
        <p:spPr>
          <a:xfrm>
            <a:off x="1737652" y="819066"/>
            <a:ext cx="1866040" cy="626044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726501" y="983426"/>
            <a:ext cx="1563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89619"/>
                </a:solidFill>
              </a:rPr>
              <a:t>Плата за ТП</a:t>
            </a:r>
            <a:endParaRPr lang="ru-RU" dirty="0">
              <a:solidFill>
                <a:srgbClr val="089619"/>
              </a:solidFill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5810015" y="983426"/>
            <a:ext cx="346161" cy="14697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6156176" y="1168092"/>
            <a:ext cx="15670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089619"/>
                </a:solidFill>
              </a:rPr>
              <a:t>Доходы сетевой организации</a:t>
            </a:r>
            <a:endParaRPr lang="ru-RU" sz="1600" dirty="0">
              <a:solidFill>
                <a:srgbClr val="089619"/>
              </a:solidFill>
            </a:endParaRPr>
          </a:p>
        </p:txBody>
      </p:sp>
      <p:sp>
        <p:nvSpPr>
          <p:cNvPr id="16" name="Стрелка вниз 15"/>
          <p:cNvSpPr/>
          <p:nvPr/>
        </p:nvSpPr>
        <p:spPr>
          <a:xfrm rot="2724184">
            <a:off x="2605799" y="3362521"/>
            <a:ext cx="313943" cy="15841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низ 26"/>
          <p:cNvSpPr/>
          <p:nvPr/>
        </p:nvSpPr>
        <p:spPr>
          <a:xfrm rot="18900000">
            <a:off x="5918222" y="3362521"/>
            <a:ext cx="313943" cy="15841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829555" y="4033021"/>
            <a:ext cx="32456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89619"/>
                </a:solidFill>
              </a:rPr>
              <a:t>20% 	  </a:t>
            </a:r>
            <a:r>
              <a:rPr lang="ru-RU" sz="2400" b="1" dirty="0" smtClean="0">
                <a:solidFill>
                  <a:srgbClr val="089619"/>
                </a:solidFill>
              </a:rPr>
              <a:t>+</a:t>
            </a:r>
            <a:r>
              <a:rPr lang="ru-RU" dirty="0" smtClean="0">
                <a:solidFill>
                  <a:srgbClr val="089619"/>
                </a:solidFill>
              </a:rPr>
              <a:t>	100%</a:t>
            </a:r>
            <a:endParaRPr lang="ru-RU" dirty="0">
              <a:solidFill>
                <a:srgbClr val="089619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26418" y="4603694"/>
            <a:ext cx="8418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</a:rPr>
              <a:t>=</a:t>
            </a:r>
            <a:endParaRPr lang="ru-RU" sz="20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120%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589512" y="5949280"/>
            <a:ext cx="64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Вывод:</a:t>
            </a:r>
            <a:r>
              <a:rPr lang="ru-RU" dirty="0" smtClean="0">
                <a:solidFill>
                  <a:srgbClr val="FF0000"/>
                </a:solidFill>
              </a:rPr>
              <a:t> деятельность по технологическому присоединению является планово-убыточной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425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" name="Схема 37"/>
          <p:cNvGraphicFramePr/>
          <p:nvPr>
            <p:extLst>
              <p:ext uri="{D42A27DB-BD31-4B8C-83A1-F6EECF244321}">
                <p14:modId xmlns:p14="http://schemas.microsoft.com/office/powerpoint/2010/main" xmlns="" val="2403578847"/>
              </p:ext>
            </p:extLst>
          </p:nvPr>
        </p:nvGraphicFramePr>
        <p:xfrm>
          <a:off x="251520" y="332656"/>
          <a:ext cx="8784976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7445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2889581315"/>
              </p:ext>
            </p:extLst>
          </p:nvPr>
        </p:nvGraphicFramePr>
        <p:xfrm>
          <a:off x="251520" y="1169368"/>
          <a:ext cx="8784976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823"/>
            <a:ext cx="7772400" cy="1037977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</a:rPr>
              <a:t>Стандартизированные ставки за технологическое присоединение</a:t>
            </a:r>
          </a:p>
        </p:txBody>
      </p:sp>
    </p:spTree>
    <p:extLst>
      <p:ext uri="{BB962C8B-B14F-4D97-AF65-F5344CB8AC3E}">
        <p14:creationId xmlns:p14="http://schemas.microsoft.com/office/powerpoint/2010/main" xmlns="" val="8493132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827" y="44624"/>
            <a:ext cx="9144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182880" algn="ctr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</a:pP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effectLst/>
              </a:rPr>
              <a:t>Расходы по содержанию службы ТП (С1)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17625025"/>
              </p:ext>
            </p:extLst>
          </p:nvPr>
        </p:nvGraphicFramePr>
        <p:xfrm>
          <a:off x="142844" y="642918"/>
          <a:ext cx="8810589" cy="55140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7190"/>
                <a:gridCol w="3809929"/>
                <a:gridCol w="1214446"/>
                <a:gridCol w="785818"/>
                <a:gridCol w="858412"/>
                <a:gridCol w="856100"/>
                <a:gridCol w="928694"/>
              </a:tblGrid>
              <a:tr h="28803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№ п/п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Наименование работ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Расходы по категориям </a:t>
                      </a:r>
                      <a:r>
                        <a:rPr lang="ru-RU" sz="15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присоединения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63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до 15 кВт (включительно)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свыше 15 кВт до 150 кВт (включительно)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свыше 150 кВт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81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0,4 </a:t>
                      </a:r>
                      <a:r>
                        <a:rPr lang="ru-RU" sz="12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кВ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0,4 </a:t>
                      </a:r>
                      <a:r>
                        <a:rPr lang="ru-RU" sz="12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кВ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6-10 </a:t>
                      </a:r>
                      <a:r>
                        <a:rPr lang="ru-RU" sz="12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кВ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0,4 </a:t>
                      </a:r>
                      <a:r>
                        <a:rPr lang="ru-RU" sz="12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кВ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6-10 </a:t>
                      </a:r>
                      <a:r>
                        <a:rPr lang="ru-RU" sz="12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кВ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</a:tr>
              <a:tr h="2781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Количество поданных заявок, шт.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70</a:t>
                      </a:r>
                      <a:endParaRPr lang="ru-RU" sz="1600" b="0" i="0" u="none" strike="noStrike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15</a:t>
                      </a:r>
                      <a:endParaRPr lang="ru-RU" sz="1600" b="0" i="0" u="none" strike="noStrike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4</a:t>
                      </a:r>
                      <a:endParaRPr lang="ru-RU" sz="1600" b="0" i="0" u="none" strike="noStrike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4</a:t>
                      </a:r>
                      <a:endParaRPr lang="ru-RU" sz="1600" b="0" i="0" u="none" strike="noStrike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21</a:t>
                      </a:r>
                      <a:endParaRPr lang="ru-RU" sz="1600" b="0" i="0" u="none" strike="noStrike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</a:tr>
              <a:tr h="3739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</a:t>
                      </a:r>
                      <a:endParaRPr lang="ru-RU" sz="1400" b="0" i="0" u="none" strike="noStrike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Суммарная максимальная мощность присоединения, кВт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778</a:t>
                      </a:r>
                      <a:endParaRPr lang="ru-RU" sz="1600" b="0" i="0" u="none" strike="noStrike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515</a:t>
                      </a:r>
                      <a:endParaRPr lang="ru-RU" sz="1600" b="0" i="0" u="none" strike="noStrike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580</a:t>
                      </a:r>
                      <a:endParaRPr lang="ru-RU" sz="1600" b="0" i="0" u="none" strike="noStrike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1 535</a:t>
                      </a:r>
                      <a:endParaRPr lang="ru-RU" sz="1600" b="0" i="0" u="none" strike="noStrike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27 141</a:t>
                      </a:r>
                      <a:endParaRPr lang="ru-RU" sz="1600" b="0" i="0" u="none" strike="noStrike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</a:tr>
              <a:tr h="66530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Подготовка и выдача сетевой организацией технических условий </a:t>
                      </a:r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Заявителю</a:t>
                      </a:r>
                      <a:r>
                        <a:rPr lang="ru-RU" sz="14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, руб./кВт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493</a:t>
                      </a:r>
                      <a:endParaRPr lang="ru-RU" sz="1600" b="1" i="1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160</a:t>
                      </a:r>
                      <a:endParaRPr lang="ru-RU" sz="1600" b="1" i="1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38</a:t>
                      </a:r>
                      <a:endParaRPr lang="ru-RU" sz="1600" b="1" i="1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14</a:t>
                      </a:r>
                      <a:endParaRPr lang="ru-RU" sz="1600" b="1" i="1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4</a:t>
                      </a:r>
                      <a:endParaRPr lang="ru-RU" sz="1600" b="1" i="1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Проверка сетевой организацией выполнения Заявителем технических </a:t>
                      </a:r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условий</a:t>
                      </a:r>
                      <a:r>
                        <a:rPr lang="ru-RU" sz="14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, руб./кВт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406</a:t>
                      </a:r>
                      <a:endParaRPr lang="ru-RU" sz="1600" b="1" i="1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132</a:t>
                      </a:r>
                      <a:endParaRPr lang="ru-RU" sz="1600" b="1" i="1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31</a:t>
                      </a:r>
                      <a:endParaRPr lang="ru-RU" sz="1600" b="1" i="1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12</a:t>
                      </a:r>
                      <a:endParaRPr lang="ru-RU" sz="1600" b="1" i="1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3</a:t>
                      </a:r>
                      <a:endParaRPr lang="ru-RU" sz="1600" b="1" i="1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</a:tr>
              <a:tr h="5458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Участие в осмотре должностным лицом Ростехнадзора присоединяемых устройств </a:t>
                      </a:r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Заявителя</a:t>
                      </a:r>
                      <a:r>
                        <a:rPr lang="ru-RU" sz="14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, руб./кВт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189</a:t>
                      </a:r>
                      <a:endParaRPr lang="ru-RU" sz="1600" b="1" i="1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61</a:t>
                      </a:r>
                      <a:endParaRPr lang="ru-RU" sz="1600" b="1" i="1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14</a:t>
                      </a:r>
                      <a:endParaRPr lang="ru-RU" sz="1600" b="1" i="1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5</a:t>
                      </a:r>
                      <a:endParaRPr lang="ru-RU" sz="1600" b="1" i="1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2</a:t>
                      </a:r>
                      <a:endParaRPr lang="ru-RU" sz="1600" b="1" i="1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</a:tr>
              <a:tr h="8388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Фактические действия по присоединению и обеспечению работы устройств в </a:t>
                      </a:r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электрической сети</a:t>
                      </a:r>
                      <a:r>
                        <a:rPr lang="ru-RU" sz="14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, руб./кВт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218</a:t>
                      </a:r>
                      <a:endParaRPr lang="ru-RU" sz="1600" b="1" i="1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70</a:t>
                      </a:r>
                      <a:endParaRPr lang="ru-RU" sz="1600" b="1" i="1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ru-RU" sz="1600" b="1" i="1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RU" sz="1600" b="1" i="1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600" b="1" i="1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ln w="3175">
                            <a:solidFill>
                              <a:srgbClr val="FFFF00"/>
                            </a:solidFill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</a:rPr>
                        <a:t>7</a:t>
                      </a:r>
                      <a:endParaRPr lang="ru-RU" sz="1600" b="1" i="0" u="none" strike="noStrike" dirty="0">
                        <a:ln w="3175">
                          <a:solidFill>
                            <a:srgbClr val="FFFF00"/>
                          </a:solidFill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ln w="3175">
                            <a:solidFill>
                              <a:srgbClr val="FFFF00"/>
                            </a:solidFill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</a:rPr>
                        <a:t>Итого</a:t>
                      </a:r>
                      <a:r>
                        <a:rPr lang="ru-RU" sz="1800" b="1" i="0" u="none" strike="noStrike" baseline="0" dirty="0" smtClean="0">
                          <a:ln w="3175">
                            <a:solidFill>
                              <a:srgbClr val="FFFF00"/>
                            </a:solidFill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</a:rPr>
                        <a:t> расходы за 1 кВт</a:t>
                      </a:r>
                      <a:endParaRPr lang="ru-RU" sz="1800" b="1" i="0" u="none" strike="noStrike" dirty="0">
                        <a:ln w="3175">
                          <a:solidFill>
                            <a:srgbClr val="FFFF00"/>
                          </a:solidFill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u="none" strike="noStrike" kern="1200" dirty="0" smtClean="0">
                          <a:ln w="3175">
                            <a:solidFill>
                              <a:srgbClr val="FFFF00"/>
                            </a:solidFill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1 306</a:t>
                      </a:r>
                      <a:endParaRPr lang="ru-RU" sz="1600" b="1" u="none" strike="noStrike" kern="1200" dirty="0">
                        <a:ln w="3175">
                          <a:solidFill>
                            <a:srgbClr val="FFFF00"/>
                          </a:solidFill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u="none" strike="noStrike" kern="1200" dirty="0" smtClean="0">
                          <a:ln w="3175">
                            <a:solidFill>
                              <a:srgbClr val="FFFF00"/>
                            </a:solidFill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423</a:t>
                      </a:r>
                      <a:endParaRPr lang="ru-RU" sz="1600" b="1" u="none" strike="noStrike" kern="1200" dirty="0">
                        <a:ln w="3175">
                          <a:solidFill>
                            <a:srgbClr val="FFFF00"/>
                          </a:solidFill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u="none" strike="noStrike" kern="1200" dirty="0" smtClean="0">
                          <a:ln w="3175">
                            <a:solidFill>
                              <a:srgbClr val="FFFF00"/>
                            </a:solidFill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ru-RU" sz="1600" b="1" u="none" strike="noStrike" kern="1200" dirty="0">
                        <a:ln w="3175">
                          <a:solidFill>
                            <a:srgbClr val="FFFF00"/>
                          </a:solidFill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u="none" strike="noStrike" kern="1200" dirty="0" smtClean="0">
                          <a:ln w="3175">
                            <a:solidFill>
                              <a:srgbClr val="FFFF00"/>
                            </a:solidFill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37</a:t>
                      </a:r>
                      <a:endParaRPr lang="ru-RU" sz="1600" b="1" u="none" strike="noStrike" kern="1200" dirty="0">
                        <a:ln w="3175">
                          <a:solidFill>
                            <a:srgbClr val="FFFF00"/>
                          </a:solidFill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u="none" strike="noStrike" kern="1200" dirty="0" smtClean="0">
                          <a:ln w="3175">
                            <a:solidFill>
                              <a:srgbClr val="FFFF00"/>
                            </a:solidFill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ru-RU" sz="1600" b="1" u="none" strike="noStrike" kern="1200" dirty="0">
                        <a:ln w="3175">
                          <a:solidFill>
                            <a:srgbClr val="FFFF00"/>
                          </a:solidFill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</a:tr>
              <a:tr h="44190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 smtClean="0">
                          <a:ln w="3175">
                            <a:solidFill>
                              <a:srgbClr val="FFFF00"/>
                            </a:solidFill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</a:t>
                      </a:r>
                      <a:endParaRPr lang="ru-RU" sz="1600" b="1" i="0" u="none" strike="noStrike" dirty="0">
                        <a:ln w="3175">
                          <a:solidFill>
                            <a:srgbClr val="FFFF00"/>
                          </a:solidFill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kern="1200" baseline="0" dirty="0">
                          <a:ln w="3175">
                            <a:solidFill>
                              <a:srgbClr val="FFFF00"/>
                            </a:solidFill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+mn-ea"/>
                          <a:cs typeface="+mn-cs"/>
                        </a:rPr>
                        <a:t>Стоимость выполнения </a:t>
                      </a:r>
                      <a:r>
                        <a:rPr lang="ru-RU" sz="1800" b="1" i="0" u="none" strike="noStrike" kern="1200" baseline="0" dirty="0" smtClean="0">
                          <a:ln w="3175">
                            <a:solidFill>
                              <a:srgbClr val="FFFF00"/>
                            </a:solidFill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+mn-ea"/>
                          <a:cs typeface="+mn-cs"/>
                        </a:rPr>
                        <a:t>1 заявки</a:t>
                      </a:r>
                      <a:endParaRPr lang="ru-RU" sz="1800" b="1" i="0" u="none" strike="noStrike" kern="1200" baseline="0" dirty="0">
                        <a:ln w="3175">
                          <a:solidFill>
                            <a:srgbClr val="FFFF00"/>
                          </a:solidFill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ln w="3175">
                            <a:solidFill>
                              <a:srgbClr val="FFFF00"/>
                            </a:solidFill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14 517</a:t>
                      </a:r>
                      <a:endParaRPr lang="ru-RU" sz="1600" b="1" i="0" u="none" strike="noStrike" dirty="0">
                        <a:ln w="3175">
                          <a:solidFill>
                            <a:srgbClr val="FFFF00"/>
                          </a:solidFill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ln w="3175">
                            <a:solidFill>
                              <a:srgbClr val="FFFF00"/>
                            </a:solidFill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14 517</a:t>
                      </a:r>
                      <a:endParaRPr lang="ru-RU" sz="1600" b="1" i="0" u="none" strike="noStrike" dirty="0">
                        <a:ln w="3175">
                          <a:solidFill>
                            <a:srgbClr val="FFFF00"/>
                          </a:solidFill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ln w="3175">
                            <a:solidFill>
                              <a:srgbClr val="FFFF00"/>
                            </a:solidFill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14 517</a:t>
                      </a:r>
                      <a:endParaRPr lang="ru-RU" sz="1600" b="1" i="0" u="none" strike="noStrike" dirty="0">
                        <a:ln w="3175">
                          <a:solidFill>
                            <a:srgbClr val="FFFF00"/>
                          </a:solidFill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ln w="3175">
                            <a:solidFill>
                              <a:srgbClr val="FFFF00"/>
                            </a:solidFill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14 517</a:t>
                      </a:r>
                      <a:endParaRPr lang="ru-RU" sz="1600" b="1" i="0" u="none" strike="noStrike" dirty="0">
                        <a:ln w="3175">
                          <a:solidFill>
                            <a:srgbClr val="FFFF00"/>
                          </a:solidFill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ln w="3175">
                            <a:solidFill>
                              <a:srgbClr val="FFFF00"/>
                            </a:solidFill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14 517</a:t>
                      </a:r>
                      <a:endParaRPr lang="ru-RU" sz="1600" b="1" i="0" u="none" strike="noStrike" dirty="0">
                        <a:ln w="3175">
                          <a:solidFill>
                            <a:srgbClr val="FFFF00"/>
                          </a:solidFill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3505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5296"/>
            <a:ext cx="9144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182880" lvl="0" algn="ctr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</a:pP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effectLst/>
              </a:rPr>
              <a:t>Затраты на выполнение одной заявки</a:t>
            </a:r>
            <a:endParaRPr lang="ru-RU" sz="2800" b="1" i="1" dirty="0">
              <a:solidFill>
                <a:schemeClr val="accent5">
                  <a:lumMod val="75000"/>
                </a:schemeClr>
              </a:solidFill>
              <a:effectLst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672194558"/>
              </p:ext>
            </p:extLst>
          </p:nvPr>
        </p:nvGraphicFramePr>
        <p:xfrm>
          <a:off x="179512" y="538516"/>
          <a:ext cx="8784976" cy="6141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5885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681430"/>
          </a:xfrm>
        </p:spPr>
        <p:txBody>
          <a:bodyPr>
            <a:normAutofit/>
          </a:bodyPr>
          <a:lstStyle/>
          <a:p>
            <a:pPr marL="182880" algn="ctr">
              <a:buClr>
                <a:schemeClr val="accent6">
                  <a:lumMod val="75000"/>
                </a:schemeClr>
              </a:buClr>
              <a:buSzPct val="128000"/>
              <a:defRPr lang="ru-RU" sz="2800" b="1" i="1" u="none" strike="noStrike" kern="1200" baseline="0">
                <a:solidFill>
                  <a:srgbClr val="D0BE40">
                    <a:lumMod val="40000"/>
                    <a:lumOff val="60000"/>
                  </a:srgbClr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pPr>
            <a:r>
              <a:rPr lang="ru-RU" sz="2800" i="1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>Усреднённые ставки</a:t>
            </a:r>
            <a:endParaRPr lang="ru-RU" sz="2800" i="1" dirty="0">
              <a:solidFill>
                <a:schemeClr val="accent1">
                  <a:lumMod val="75000"/>
                </a:schemeClr>
              </a:solidFill>
              <a:effectLst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mc="http://schemas.openxmlformats.org/markup-compatibility/2006" xmlns="" val="1343044006"/>
              </p:ext>
            </p:extLst>
          </p:nvPr>
        </p:nvGraphicFramePr>
        <p:xfrm>
          <a:off x="179512" y="476672"/>
          <a:ext cx="8856985" cy="599315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672410"/>
                <a:gridCol w="2088232"/>
                <a:gridCol w="3096343"/>
              </a:tblGrid>
              <a:tr h="7824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08" marR="37308" marT="0" marB="0">
                    <a:gradFill>
                      <a:gsLst>
                        <a:gs pos="0">
                          <a:schemeClr val="accent1">
                            <a:lumMod val="50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</a:schemeClr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</a:rPr>
                        <a:t>Стоимость строительства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</a:rPr>
                        <a:t>L</a:t>
                      </a:r>
                      <a:r>
                        <a:rPr lang="en-US" sz="1600" baseline="-25000" dirty="0" err="1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</a:rPr>
                        <a:t>план</a:t>
                      </a:r>
                      <a:r>
                        <a:rPr lang="ru-RU" sz="16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</a:rPr>
                        <a:t>*С</a:t>
                      </a:r>
                      <a:r>
                        <a:rPr lang="ru-RU" sz="1600" baseline="-250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</a:rPr>
                        <a:t>2</a:t>
                      </a:r>
                      <a:endParaRPr lang="ru-RU" sz="16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08" marR="37308" marT="0" marB="0">
                    <a:gradFill>
                      <a:gsLst>
                        <a:gs pos="0">
                          <a:schemeClr val="accent1">
                            <a:lumMod val="50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</a:schemeClr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kumimoji="0" lang="ru-RU" sz="1600" kern="12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308" marR="37308" marT="0" marB="0">
                    <a:blipFill rotWithShape="1">
                      <a:blip r:embed="rId3"/>
                      <a:stretch>
                        <a:fillRect l="-186024" t="-7031" r="-197" b="-668750"/>
                      </a:stretch>
                    </a:blipFill>
                  </a:tcPr>
                </a:tc>
              </a:tr>
              <a:tr h="17408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08" marR="373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 </a:t>
                      </a:r>
                      <a:endParaRPr lang="ru-RU" sz="6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 </a:t>
                      </a:r>
                      <a:endParaRPr lang="ru-RU" sz="6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+mn-lt"/>
                          <a:ea typeface="+mn-ea"/>
                          <a:cs typeface="+mn-cs"/>
                        </a:rPr>
                        <a:t>71 468</a:t>
                      </a:r>
                    </a:p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+mn-lt"/>
                          <a:ea typeface="+mn-ea"/>
                          <a:cs typeface="+mn-cs"/>
                        </a:rPr>
                        <a:t>  </a:t>
                      </a:r>
                    </a:p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ru-RU" sz="1600" b="1" kern="1200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+mn-lt"/>
                          <a:ea typeface="+mn-ea"/>
                          <a:cs typeface="+mn-cs"/>
                        </a:rPr>
                        <a:t>100 788</a:t>
                      </a:r>
                      <a:endParaRPr kumimoji="0" lang="ru-RU" sz="1600" b="1" kern="1200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308" marR="37308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 </a:t>
                      </a:r>
                      <a:endParaRPr lang="ru-RU" sz="6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 </a:t>
                      </a:r>
                      <a:endParaRPr lang="ru-RU" sz="6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+mn-lt"/>
                          <a:ea typeface="+mn-ea"/>
                          <a:cs typeface="+mn-cs"/>
                        </a:rPr>
                        <a:t>45 740</a:t>
                      </a:r>
                    </a:p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+mn-lt"/>
                          <a:ea typeface="+mn-ea"/>
                          <a:cs typeface="+mn-cs"/>
                        </a:rPr>
                        <a:t>343 </a:t>
                      </a:r>
                      <a:r>
                        <a:rPr kumimoji="0" lang="ru-RU" sz="1600" b="1" kern="1200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+mn-lt"/>
                          <a:ea typeface="+mn-ea"/>
                          <a:cs typeface="+mn-cs"/>
                        </a:rPr>
                        <a:t>050</a:t>
                      </a:r>
                      <a:endParaRPr kumimoji="0" lang="ru-RU" sz="1600" b="1" kern="1200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308" marR="37308" marT="0" marB="0">
                    <a:noFill/>
                  </a:tcPr>
                </a:tc>
              </a:tr>
              <a:tr h="17743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08" marR="373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 </a:t>
                      </a:r>
                      <a:endParaRPr lang="ru-RU" sz="6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 </a:t>
                      </a:r>
                      <a:endParaRPr lang="ru-RU" sz="6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+mn-lt"/>
                          <a:ea typeface="+mn-ea"/>
                          <a:cs typeface="+mn-cs"/>
                        </a:rPr>
                        <a:t>100 788</a:t>
                      </a:r>
                    </a:p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+mn-lt"/>
                          <a:ea typeface="+mn-ea"/>
                          <a:cs typeface="+mn-cs"/>
                        </a:rPr>
                        <a:t>214 </a:t>
                      </a:r>
                      <a:r>
                        <a:rPr kumimoji="0" lang="ru-RU" sz="1600" b="1" kern="1200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+mn-lt"/>
                          <a:ea typeface="+mn-ea"/>
                          <a:cs typeface="+mn-cs"/>
                        </a:rPr>
                        <a:t>403</a:t>
                      </a:r>
                      <a:endParaRPr kumimoji="0" lang="ru-RU" sz="1600" b="1" kern="1200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308" marR="37308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 </a:t>
                      </a:r>
                      <a:endParaRPr lang="ru-RU" sz="6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 </a:t>
                      </a:r>
                      <a:endParaRPr lang="ru-RU" sz="6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+mn-lt"/>
                          <a:ea typeface="+mn-ea"/>
                          <a:cs typeface="+mn-cs"/>
                        </a:rPr>
                        <a:t>343 050</a:t>
                      </a:r>
                    </a:p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+mn-lt"/>
                          <a:ea typeface="+mn-ea"/>
                          <a:cs typeface="+mn-cs"/>
                        </a:rPr>
                        <a:t>45 </a:t>
                      </a:r>
                      <a:r>
                        <a:rPr kumimoji="0" lang="ru-RU" sz="1600" b="1" kern="1200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+mn-lt"/>
                          <a:ea typeface="+mn-ea"/>
                          <a:cs typeface="+mn-cs"/>
                        </a:rPr>
                        <a:t>740</a:t>
                      </a:r>
                      <a:endParaRPr kumimoji="0" lang="ru-RU" sz="1600" b="1" kern="1200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308" marR="37308" marT="0" marB="0">
                    <a:noFill/>
                  </a:tcPr>
                </a:tc>
              </a:tr>
              <a:tr h="16955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08" marR="373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 </a:t>
                      </a:r>
                      <a:endParaRPr lang="ru-RU" sz="6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 </a:t>
                      </a:r>
                      <a:endParaRPr lang="ru-RU" sz="6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+mn-lt"/>
                          <a:ea typeface="+mn-ea"/>
                          <a:cs typeface="+mn-cs"/>
                        </a:rPr>
                        <a:t>71 468</a:t>
                      </a:r>
                    </a:p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+mn-lt"/>
                          <a:ea typeface="+mn-ea"/>
                          <a:cs typeface="+mn-cs"/>
                        </a:rPr>
                        <a:t>  </a:t>
                      </a:r>
                    </a:p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+mn-lt"/>
                          <a:ea typeface="+mn-ea"/>
                          <a:cs typeface="+mn-cs"/>
                        </a:rPr>
                        <a:t>214 403</a:t>
                      </a:r>
                    </a:p>
                  </a:txBody>
                  <a:tcPr marL="37308" marR="37308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 </a:t>
                      </a:r>
                      <a:endParaRPr lang="ru-RU" sz="6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 </a:t>
                      </a:r>
                      <a:endParaRPr lang="ru-RU" sz="6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+mn-lt"/>
                          <a:ea typeface="+mn-ea"/>
                          <a:cs typeface="+mn-cs"/>
                        </a:rPr>
                        <a:t>45 740</a:t>
                      </a:r>
                    </a:p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+mn-lt"/>
                          <a:ea typeface="+mn-ea"/>
                          <a:cs typeface="+mn-cs"/>
                        </a:rPr>
                        <a:t>45 </a:t>
                      </a:r>
                      <a:r>
                        <a:rPr kumimoji="0" lang="ru-RU" sz="1600" b="1" kern="1200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+mn-lt"/>
                          <a:ea typeface="+mn-ea"/>
                          <a:cs typeface="+mn-cs"/>
                        </a:rPr>
                        <a:t>740</a:t>
                      </a:r>
                      <a:endParaRPr kumimoji="0" lang="ru-RU" sz="1600" b="1" kern="1200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308" marR="37308" marT="0" marB="0"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4283385"/>
              </p:ext>
            </p:extLst>
          </p:nvPr>
        </p:nvGraphicFramePr>
        <p:xfrm>
          <a:off x="323528" y="1268760"/>
          <a:ext cx="2016224" cy="1653289"/>
        </p:xfrm>
        <a:graphic>
          <a:graphicData uri="http://schemas.openxmlformats.org/presentationml/2006/ole">
            <p:oleObj spid="_x0000_s2076" name="Точечный рисунок" r:id="rId4" imgW="6106377" imgH="5401429" progId="PBrush">
              <p:embed/>
            </p:oleObj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71895714"/>
              </p:ext>
            </p:extLst>
          </p:nvPr>
        </p:nvGraphicFramePr>
        <p:xfrm>
          <a:off x="323528" y="3068960"/>
          <a:ext cx="3456384" cy="1656184"/>
        </p:xfrm>
        <a:graphic>
          <a:graphicData uri="http://schemas.openxmlformats.org/presentationml/2006/ole">
            <p:oleObj spid="_x0000_s2077" name="Точечный рисунок" r:id="rId5" imgW="10488489" imgH="5210902" progId="PBrush">
              <p:embed/>
            </p:oleObj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71224497"/>
              </p:ext>
            </p:extLst>
          </p:nvPr>
        </p:nvGraphicFramePr>
        <p:xfrm>
          <a:off x="323528" y="4797152"/>
          <a:ext cx="3456384" cy="1656183"/>
        </p:xfrm>
        <a:graphic>
          <a:graphicData uri="http://schemas.openxmlformats.org/presentationml/2006/ole">
            <p:oleObj spid="_x0000_s2078" name="Точечный рисунок" r:id="rId6" imgW="10371429" imgH="5380952" progId="PBrush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316416" y="153159"/>
            <a:ext cx="7441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(руб.)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408044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1" y="-24482"/>
            <a:ext cx="91440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182880" algn="ctr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</a:pP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effectLst/>
                <a:latin typeface="+mj-lt"/>
                <a:ea typeface="+mj-ea"/>
                <a:cs typeface="+mj-cs"/>
              </a:rPr>
              <a:t>Стандартизированные тарифные ставки на строительство ВЛ и КЛ (С2, С3)</a:t>
            </a:r>
          </a:p>
          <a:p>
            <a:pPr algn="ctr"/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13521422"/>
              </p:ext>
            </p:extLst>
          </p:nvPr>
        </p:nvGraphicFramePr>
        <p:xfrm>
          <a:off x="505232" y="1448388"/>
          <a:ext cx="8133536" cy="1565303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3418696"/>
                <a:gridCol w="2232248"/>
                <a:gridCol w="2482592"/>
              </a:tblGrid>
              <a:tr h="5217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Наименование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План строительства ЛЭП, км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Удельный вес в общем </a:t>
                      </a:r>
                      <a:r>
                        <a:rPr lang="ru-RU" sz="1400" dirty="0" smtClean="0">
                          <a:effectLst/>
                        </a:rPr>
                        <a:t>объёме строительства, </a:t>
                      </a:r>
                      <a:r>
                        <a:rPr lang="ru-RU" sz="1400" dirty="0">
                          <a:effectLst/>
                        </a:rPr>
                        <a:t>%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8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Воздушные линии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1,1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4,1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78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Кабельные линии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25,8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95,9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78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Итого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26,9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xmlns="" val="1269320532"/>
              </p:ext>
            </p:extLst>
          </p:nvPr>
        </p:nvGraphicFramePr>
        <p:xfrm>
          <a:off x="503548" y="3140968"/>
          <a:ext cx="8136904" cy="1584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xmlns="" val="120691443"/>
              </p:ext>
            </p:extLst>
          </p:nvPr>
        </p:nvGraphicFramePr>
        <p:xfrm>
          <a:off x="503548" y="4985792"/>
          <a:ext cx="8136904" cy="1611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40900" y="1052736"/>
            <a:ext cx="8262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n w="1905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План </a:t>
            </a:r>
            <a:r>
              <a:rPr lang="ru-RU" b="1" dirty="0">
                <a:ln w="1905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строительства ЛЭП реальной Сетевой организации на 2013 год</a:t>
            </a:r>
          </a:p>
        </p:txBody>
      </p:sp>
    </p:spTree>
    <p:extLst>
      <p:ext uri="{BB962C8B-B14F-4D97-AF65-F5344CB8AC3E}">
        <p14:creationId xmlns:p14="http://schemas.microsoft.com/office/powerpoint/2010/main" xmlns="" val="97977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4961" y="5661248"/>
            <a:ext cx="90364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b="1" dirty="0" smtClean="0">
                <a:solidFill>
                  <a:srgbClr val="FF0000"/>
                </a:solidFill>
              </a:rPr>
              <a:t>Убыток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>Сетевой организации при строительстве ЛЭП по утверждённым РЭК стандартизированным ставкам составит на 2013 год - </a:t>
            </a:r>
            <a:r>
              <a:rPr lang="ru-RU" b="1" dirty="0" smtClean="0">
                <a:solidFill>
                  <a:srgbClr val="FF0000"/>
                </a:solidFill>
              </a:rPr>
              <a:t>9 380 тыс. руб. (29%) </a:t>
            </a:r>
            <a:endParaRPr 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077189518"/>
              </p:ext>
            </p:extLst>
          </p:nvPr>
        </p:nvGraphicFramePr>
        <p:xfrm>
          <a:off x="395536" y="260648"/>
          <a:ext cx="813690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87591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07474266"/>
              </p:ext>
            </p:extLst>
          </p:nvPr>
        </p:nvGraphicFramePr>
        <p:xfrm>
          <a:off x="0" y="1052736"/>
          <a:ext cx="9144000" cy="5589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0" y="13177"/>
            <a:ext cx="91440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182880" algn="ctr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</a:pPr>
            <a:r>
              <a:rPr lang="ru-RU" sz="3200" b="1" i="1" dirty="0"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+mj-ea"/>
                <a:cs typeface="+mj-cs"/>
              </a:rPr>
              <a:t>Скрытое перекрёстное субсидирование (С2, С3)</a:t>
            </a:r>
          </a:p>
          <a:p>
            <a:pPr algn="ctr"/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871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958</TotalTime>
  <Words>992</Words>
  <Application>Microsoft Office PowerPoint</Application>
  <PresentationFormat>Экран (4:3)</PresentationFormat>
  <Paragraphs>229</Paragraphs>
  <Slides>14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Открытая</vt:lpstr>
      <vt:lpstr>Точечный рисунок</vt:lpstr>
      <vt:lpstr>ПОСЛЕДСТВИЯ ПРИМЕНЕНИЯ УСРЕДНЁННЫХ ставок платы за технологическое присоединение</vt:lpstr>
      <vt:lpstr>Слайд 2</vt:lpstr>
      <vt:lpstr>Стандартизированные ставки за технологическое присоединение</vt:lpstr>
      <vt:lpstr>Слайд 4</vt:lpstr>
      <vt:lpstr>Слайд 5</vt:lpstr>
      <vt:lpstr>Усреднённые ставки</vt:lpstr>
      <vt:lpstr>Слайд 7</vt:lpstr>
      <vt:lpstr>Слайд 8</vt:lpstr>
      <vt:lpstr>Слайд 9</vt:lpstr>
      <vt:lpstr>Слайд 10</vt:lpstr>
      <vt:lpstr>Виды стандартизированных ставок, одинаковых для всех категорий потребителей и сетевых организаций:</vt:lpstr>
      <vt:lpstr>Виды стандартизированных ставок, рассчитываемых индивидуально для каждой сетевой организации: </vt:lpstr>
      <vt:lpstr>Слайд 13</vt:lpstr>
      <vt:lpstr>Налог на прибыль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Стандартизированные тарифные ставки и их преимущества</dc:title>
  <dc:creator>Иван Миронов</dc:creator>
  <cp:lastModifiedBy>user</cp:lastModifiedBy>
  <cp:revision>99</cp:revision>
  <dcterms:created xsi:type="dcterms:W3CDTF">2012-10-02T05:00:18Z</dcterms:created>
  <dcterms:modified xsi:type="dcterms:W3CDTF">2013-04-15T06:09:38Z</dcterms:modified>
</cp:coreProperties>
</file>