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vml" ContentType="application/vnd.openxmlformats-officedocument.vmlDrawing"/>
  <Override PartName="/ppt/tags/tag12.xml" ContentType="application/vnd.openxmlformats-officedocument.presentationml.tags+xml"/>
  <Override PartName="/ppt/tags/tag13.xml" ContentType="application/vnd.openxmlformats-officedocument.presentationml.tag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8" r:id="rId3"/>
    <p:sldId id="306" r:id="rId4"/>
    <p:sldId id="301" r:id="rId5"/>
    <p:sldId id="307" r:id="rId6"/>
    <p:sldId id="308" r:id="rId7"/>
    <p:sldId id="284" r:id="rId8"/>
    <p:sldId id="295" r:id="rId9"/>
    <p:sldId id="294" r:id="rId10"/>
    <p:sldId id="314" r:id="rId11"/>
    <p:sldId id="309" r:id="rId12"/>
    <p:sldId id="310" r:id="rId13"/>
    <p:sldId id="311" r:id="rId14"/>
    <p:sldId id="312" r:id="rId15"/>
    <p:sldId id="313" r:id="rId16"/>
    <p:sldId id="280" r:id="rId17"/>
  </p:sldIdLst>
  <p:sldSz cx="10693400" cy="7561263"/>
  <p:notesSz cx="9942513" cy="681037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2E67B1"/>
    <a:srgbClr val="B54D45"/>
    <a:srgbClr val="5C5C5C"/>
    <a:srgbClr val="686868"/>
    <a:srgbClr val="90B769"/>
    <a:srgbClr val="515151"/>
    <a:srgbClr val="C9C29F"/>
    <a:srgbClr val="DADADA"/>
    <a:srgbClr val="D3CD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168" y="684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729044834308E-2"/>
          <c:y val="9.0322580645161188E-2"/>
          <c:w val="0.9571150097465887"/>
          <c:h val="0.85161290322580663"/>
        </c:manualLayout>
      </c:layout>
      <c:scatterChart>
        <c:scatterStyle val="lineMarker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2700">
              <a:solidFill>
                <a:schemeClr val="tx2"/>
              </a:solidFill>
              <a:prstDash val="solid"/>
            </a:ln>
          </c:spPr>
          <c:marker>
            <c:symbol val="circle"/>
            <c:size val="6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Sheet1!$B$1:$H$1</c:f>
              <c:numCache>
                <c:formatCode>General</c:formatCode>
                <c:ptCount val="7"/>
                <c:pt idx="0">
                  <c:v>2012.0000000002287</c:v>
                </c:pt>
                <c:pt idx="1">
                  <c:v>2013.0000000002287</c:v>
                </c:pt>
                <c:pt idx="2">
                  <c:v>2014.0000000002301</c:v>
                </c:pt>
                <c:pt idx="3">
                  <c:v>2015.0000000002301</c:v>
                </c:pt>
                <c:pt idx="4">
                  <c:v>2016.0000000002301</c:v>
                </c:pt>
                <c:pt idx="5">
                  <c:v>2017.0000000002301</c:v>
                </c:pt>
                <c:pt idx="6">
                  <c:v>2018.0000000002301</c:v>
                </c:pt>
              </c:numCache>
            </c:numRef>
          </c:xVal>
          <c:yVal>
            <c:numRef>
              <c:f>Sheet1!$B$2:$H$2</c:f>
              <c:numCache>
                <c:formatCode>""#,##0"";""\-""#,##0""</c:formatCode>
                <c:ptCount val="7"/>
                <c:pt idx="0">
                  <c:v>183.0000000000208</c:v>
                </c:pt>
                <c:pt idx="1">
                  <c:v>184</c:v>
                </c:pt>
                <c:pt idx="2">
                  <c:v>113.00000000001286</c:v>
                </c:pt>
                <c:pt idx="3" formatCode="General">
                  <c:v>57.000000000006445</c:v>
                </c:pt>
                <c:pt idx="4">
                  <c:v>56.000000000006345</c:v>
                </c:pt>
                <c:pt idx="5">
                  <c:v>54.000000000006125</c:v>
                </c:pt>
                <c:pt idx="6">
                  <c:v>20.000000000002274</c:v>
                </c:pt>
              </c:numCache>
            </c:numRef>
          </c:yVal>
        </c:ser>
        <c:axId val="61713408"/>
        <c:axId val="61719680"/>
      </c:scatterChart>
      <c:valAx>
        <c:axId val="61713408"/>
        <c:scaling>
          <c:orientation val="minMax"/>
          <c:max val="2018"/>
          <c:min val="2012"/>
        </c:scaling>
        <c:axPos val="t"/>
        <c:numFmt formatCode="General" sourceLinked="1"/>
        <c:tickLblPos val="none"/>
        <c:spPr>
          <a:ln w="12700">
            <a:solidFill>
              <a:srgbClr val="808080"/>
            </a:solidFill>
            <a:prstDash val="solid"/>
          </a:ln>
        </c:spPr>
        <c:crossAx val="61719680"/>
        <c:crossesAt val="0"/>
        <c:crossBetween val="midCat"/>
        <c:majorUnit val="1"/>
      </c:valAx>
      <c:valAx>
        <c:axId val="61719680"/>
        <c:scaling>
          <c:orientation val="maxMin"/>
          <c:max val="200"/>
          <c:min val="0"/>
        </c:scaling>
        <c:axPos val="l"/>
        <c:numFmt formatCode="&quot;&quot;#,##0&quot;&quot;;&quot;&quot;\-&quot;&quot;#,##0&quot;&quot;" sourceLinked="1"/>
        <c:tickLblPos val="none"/>
        <c:spPr>
          <a:ln w="12700">
            <a:solidFill>
              <a:srgbClr val="808080"/>
            </a:solidFill>
            <a:prstDash val="solid"/>
          </a:ln>
        </c:spPr>
        <c:crossAx val="61713408"/>
        <c:crossesAt val="2012"/>
        <c:crossBetween val="midCat"/>
        <c:majorUnit val="100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365" y="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AEB7-B5D6-45DC-968C-DE553490C354}" type="datetimeFigureOut">
              <a:rPr lang="uk-UA" smtClean="0"/>
              <a:pPr/>
              <a:t>18.04.2013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5475" y="511175"/>
            <a:ext cx="3611563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34928"/>
            <a:ext cx="7954010" cy="30646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828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365" y="6468280"/>
            <a:ext cx="4308422" cy="3405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F1DA-5623-4B1C-9425-93E5CCE3C3A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48207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A6D400-A8C3-48C3-9EA7-8A513737457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DF1DA-5623-4B1C-9425-93E5CCE3C3A1}" type="slidenum">
              <a:rPr lang="uk-UA" smtClean="0"/>
              <a:pPr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138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" t="273" b="267"/>
          <a:stretch/>
        </p:blipFill>
        <p:spPr>
          <a:xfrm>
            <a:off x="0" y="1"/>
            <a:ext cx="10693399" cy="7561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"/>
            <a:ext cx="1743460" cy="576073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0" y="1692000"/>
            <a:ext cx="7290980" cy="2164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ru-RU" sz="1600" b="0" i="0" u="none" strike="noStrike" baseline="0" smtClean="0"/>
            </a:lvl1pPr>
            <a:lvl2pPr>
              <a:defRPr sz="16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r>
              <a:rPr lang="ru-RU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0" i="0" u="none" strike="noStrike" baseline="0" dirty="0" smtClean="0">
                <a:solidFill>
                  <a:srgbClr val="404041"/>
                </a:solidFill>
                <a:latin typeface="+mn-lt"/>
              </a:rPr>
              <a:t>LLC SIBERIAN DENERATING COMPANY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2196000"/>
            <a:ext cx="6552728" cy="180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7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Corporate</a:t>
            </a:r>
            <a:endParaRPr lang="ru-RU" dirty="0" smtClean="0"/>
          </a:p>
          <a:p>
            <a:pPr lvl="0"/>
            <a:r>
              <a:rPr lang="en-US" dirty="0" smtClean="0"/>
              <a:t>Presentation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6480000"/>
            <a:ext cx="1689100" cy="5409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МОСКВА</a:t>
            </a:r>
          </a:p>
          <a:p>
            <a:pPr lvl="0"/>
            <a:r>
              <a:rPr lang="ru-RU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1335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муц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-7200"/>
            <a:ext cx="10740123" cy="7596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601845"/>
            <a:ext cx="1743460" cy="524382"/>
          </a:xfrm>
          <a:prstGeom prst="rect">
            <a:avLst/>
          </a:prstGeom>
        </p:spPr>
      </p:pic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2196000"/>
            <a:ext cx="6552728" cy="1800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7000"/>
              </a:lnSpc>
              <a:spcBef>
                <a:spcPts val="0"/>
              </a:spcBef>
              <a:buNone/>
              <a:defRPr sz="7000">
                <a:solidFill>
                  <a:srgbClr val="76787A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Corporate</a:t>
            </a:r>
            <a:endParaRPr lang="ru-RU" dirty="0" smtClean="0"/>
          </a:p>
          <a:p>
            <a:pPr lvl="0"/>
            <a:r>
              <a:rPr lang="en-US" dirty="0" smtClean="0"/>
              <a:t>Presentation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576000" y="6480000"/>
            <a:ext cx="1689100" cy="5409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>
                <a:solidFill>
                  <a:srgbClr val="76787A"/>
                </a:solidFill>
              </a:defRPr>
            </a:lvl1pPr>
          </a:lstStyle>
          <a:p>
            <a:pPr lvl="0"/>
            <a:r>
              <a:rPr lang="ru-RU" dirty="0" smtClean="0"/>
              <a:t>МОСКВА</a:t>
            </a:r>
          </a:p>
          <a:p>
            <a:pPr lvl="0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1692399"/>
            <a:ext cx="6534900" cy="2880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aseline="0">
                <a:solidFill>
                  <a:srgbClr val="76787A"/>
                </a:solidFill>
              </a:defRPr>
            </a:lvl1pPr>
          </a:lstStyle>
          <a:p>
            <a:pPr lvl="0"/>
            <a:r>
              <a:rPr lang="en-US" dirty="0" smtClean="0"/>
              <a:t>LLC SIBERIAN GENERATING COMPANY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489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"/>
          <a:stretch/>
        </p:blipFill>
        <p:spPr>
          <a:xfrm>
            <a:off x="0" y="-2282"/>
            <a:ext cx="10693400" cy="758075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288000"/>
            <a:ext cx="8515156" cy="6843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ru-RU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80000" y="396000"/>
            <a:ext cx="451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AD9A22-5C4B-44C1-A28C-00542868E3B5}" type="slidenum">
              <a:rPr lang="ru-RU" sz="2500" smtClean="0">
                <a:solidFill>
                  <a:schemeClr val="bg1"/>
                </a:solidFill>
              </a:rPr>
              <a:pPr algn="ctr"/>
              <a:t>‹#›</a:t>
            </a:fld>
            <a:endParaRPr lang="ru-RU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"/>
          <a:stretch/>
        </p:blipFill>
        <p:spPr>
          <a:xfrm>
            <a:off x="0" y="-2282"/>
            <a:ext cx="10693400" cy="758075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288000"/>
            <a:ext cx="8515156" cy="6843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ru-RU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080000" y="396000"/>
            <a:ext cx="451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AD9A22-5C4B-44C1-A28C-00542868E3B5}" type="slidenum">
              <a:rPr lang="ru-RU" sz="2500" smtClean="0">
                <a:solidFill>
                  <a:schemeClr val="bg1"/>
                </a:solidFill>
              </a:rPr>
              <a:pPr algn="ctr"/>
              <a:t>‹#›</a:t>
            </a:fld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-1566068" y="1260351"/>
            <a:ext cx="1314356" cy="828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15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936000" y="1260000"/>
            <a:ext cx="9144000" cy="3604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3" hasCustomPrompt="1"/>
          </p:nvPr>
        </p:nvSpPr>
        <p:spPr>
          <a:xfrm>
            <a:off x="936000" y="1620000"/>
            <a:ext cx="9125788" cy="30243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sz="1800">
                <a:solidFill>
                  <a:srgbClr val="2E67B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1" name="Текст 13"/>
          <p:cNvSpPr>
            <a:spLocks noGrp="1"/>
          </p:cNvSpPr>
          <p:nvPr>
            <p:ph type="body" sz="quarter" idx="18" hasCustomPrompt="1"/>
          </p:nvPr>
        </p:nvSpPr>
        <p:spPr>
          <a:xfrm>
            <a:off x="936000" y="4860751"/>
            <a:ext cx="9144000" cy="3604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2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endParaRPr lang="ru-RU" dirty="0"/>
          </a:p>
        </p:txBody>
      </p:sp>
      <p:sp>
        <p:nvSpPr>
          <p:cNvPr id="22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936000" y="5220791"/>
            <a:ext cx="9125788" cy="2016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Tx/>
              <a:buBlip>
                <a:blip r:embed="rId3"/>
              </a:buBlip>
              <a:defRPr sz="1800">
                <a:solidFill>
                  <a:srgbClr val="2E67B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Text</a:t>
            </a:r>
            <a:endParaRPr lang="ru-RU" dirty="0" smtClean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836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"/>
          <a:stretch/>
        </p:blipFill>
        <p:spPr>
          <a:xfrm>
            <a:off x="0" y="-2282"/>
            <a:ext cx="10693400" cy="758075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936000" y="396255"/>
            <a:ext cx="8515156" cy="300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ЗАГОЛОВОК СЛАЙДА В 1 СТРОКУ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080000" y="396000"/>
            <a:ext cx="45127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8BAD9A22-5C4B-44C1-A28C-00542868E3B5}" type="slidenum">
              <a:rPr lang="ru-RU" sz="2500" smtClean="0">
                <a:solidFill>
                  <a:schemeClr val="bg1"/>
                </a:solidFill>
              </a:rPr>
              <a:pPr algn="ctr"/>
              <a:t>‹#›</a:t>
            </a:fld>
            <a:endParaRPr lang="ru-RU" sz="2500" dirty="0">
              <a:solidFill>
                <a:schemeClr val="bg1"/>
              </a:solidFill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954212" y="1260475"/>
            <a:ext cx="8568952" cy="583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76787A"/>
                </a:solidFill>
              </a:defRPr>
            </a:lvl1pPr>
          </a:lstStyle>
          <a:p>
            <a:r>
              <a:rPr lang="en-US" dirty="0" smtClean="0"/>
              <a:t>Insert graphic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7910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4283" y="302801"/>
            <a:ext cx="9334447" cy="1260211"/>
          </a:xfrm>
          <a:prstGeom prst="rect">
            <a:avLst/>
          </a:prstGeom>
        </p:spPr>
        <p:txBody>
          <a:bodyPr lIns="104306" tIns="52153" rIns="104306" bIns="52153" anchor="ctr"/>
          <a:lstStyle>
            <a:lvl1pPr>
              <a:defRPr lang="en-US" sz="27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9802283" y="890900"/>
            <a:ext cx="891117" cy="554842"/>
          </a:xfrm>
          <a:prstGeom prst="rect">
            <a:avLst/>
          </a:prstGeom>
        </p:spPr>
        <p:txBody>
          <a:bodyPr lIns="104306" tIns="52153" rIns="104306" bIns="52153"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pPr>
              <a:defRPr/>
            </a:pPr>
            <a:fld id="{3085E4D1-EDD7-411C-80DA-EF144DCAD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07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106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3" r:id="rId4"/>
    <p:sldLayoutId id="2147483651" r:id="rId5"/>
    <p:sldLayoutId id="2147483654" r:id="rId6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11.jpe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chart" Target="../charts/char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1026220" y="2772519"/>
            <a:ext cx="9105116" cy="2000264"/>
          </a:xfrm>
        </p:spPr>
        <p:txBody>
          <a:bodyPr/>
          <a:lstStyle/>
          <a:p>
            <a:pPr algn="ctr">
              <a:lnSpc>
                <a:spcPts val="5000"/>
              </a:lnSpc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Повышение доступности энергетической инфраструктуры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2013</a:t>
            </a:r>
            <a:endParaRPr lang="ru-RU" dirty="0"/>
          </a:p>
        </p:txBody>
      </p:sp>
      <p:pic>
        <p:nvPicPr>
          <p:cNvPr id="1026" name="Picture 2" descr="BLAN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300" y="396255"/>
            <a:ext cx="779468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8708" y="4572719"/>
            <a:ext cx="41044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Первый вице-президент «ОПОРЫ РОССИИ» по энергетике и инфраструктуре,</a:t>
            </a: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А.С.Калинин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8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14252" y="494483"/>
            <a:ext cx="8515156" cy="857256"/>
          </a:xfrm>
        </p:spPr>
        <p:txBody>
          <a:bodyPr/>
          <a:lstStyle/>
          <a:p>
            <a:pPr algn="ctr">
              <a:defRPr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Финансовые источники сетевой организации</a:t>
            </a:r>
          </a:p>
          <a:p>
            <a:pPr algn="ctr">
              <a:defRPr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</a:rPr>
              <a:t> для решения задач технологического присоединения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106" y="1351740"/>
            <a:ext cx="8429684" cy="424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lnSpc>
                <a:spcPct val="110000"/>
              </a:lnSpc>
              <a:buAutoNum type="arabicParenR"/>
            </a:pPr>
            <a:r>
              <a:rPr lang="ru-RU" sz="1800" dirty="0" smtClean="0"/>
              <a:t>   </a:t>
            </a:r>
            <a:r>
              <a:rPr lang="ru-RU" sz="1900" dirty="0" smtClean="0"/>
              <a:t>Плата за технологическое присоединение;</a:t>
            </a:r>
          </a:p>
          <a:p>
            <a:pPr marL="342900" lvl="1" indent="-342900" algn="just">
              <a:lnSpc>
                <a:spcPct val="110000"/>
              </a:lnSpc>
            </a:pPr>
            <a:r>
              <a:rPr lang="ru-RU" sz="1900" dirty="0" smtClean="0"/>
              <a:t>2.1) Тариф на передачу электрической энергии, в том числе за счет перехода на </a:t>
            </a:r>
            <a:r>
              <a:rPr lang="en-US" sz="1900" dirty="0" smtClean="0"/>
              <a:t>RAB</a:t>
            </a:r>
            <a:r>
              <a:rPr lang="ru-RU" sz="1900" dirty="0" smtClean="0"/>
              <a:t> регулирование (возврата и дохода на  инвестированный капитал);</a:t>
            </a:r>
          </a:p>
          <a:p>
            <a:pPr marL="342900" lvl="1" indent="-342900" algn="just">
              <a:lnSpc>
                <a:spcPct val="110000"/>
              </a:lnSpc>
            </a:pPr>
            <a:r>
              <a:rPr lang="ru-RU" sz="1900" dirty="0" smtClean="0"/>
              <a:t>2.2) Возврат выпадающих доходов, связанный с технологическим присоединением льготных категорий потребителей (до 15 кВт и др.);</a:t>
            </a:r>
          </a:p>
          <a:p>
            <a:pPr marL="457200" lvl="1" indent="-457200" algn="just">
              <a:lnSpc>
                <a:spcPct val="110000"/>
              </a:lnSpc>
              <a:buAutoNum type="arabicParenR" startAt="3"/>
            </a:pPr>
            <a:r>
              <a:rPr lang="ru-RU" sz="1900" dirty="0" smtClean="0"/>
              <a:t>Амортизационные отчисления (для ТСО, находящихся на долгосрочной индексации);</a:t>
            </a:r>
          </a:p>
          <a:p>
            <a:pPr marL="457200" lvl="1" indent="-457200" algn="just">
              <a:lnSpc>
                <a:spcPct val="110000"/>
              </a:lnSpc>
              <a:buFontTx/>
              <a:buAutoNum type="arabicParenR" startAt="3"/>
            </a:pPr>
            <a:r>
              <a:rPr lang="ru-RU" sz="1900" dirty="0" smtClean="0"/>
              <a:t>Снижение потерь в сетях, в том числе за счет выявления </a:t>
            </a:r>
            <a:r>
              <a:rPr lang="ru-RU" sz="1900" dirty="0" err="1" smtClean="0"/>
              <a:t>безучетного</a:t>
            </a:r>
            <a:r>
              <a:rPr lang="ru-RU" sz="1900" dirty="0" smtClean="0"/>
              <a:t> и бездоговорного потребления;</a:t>
            </a:r>
          </a:p>
          <a:p>
            <a:pPr marL="457200" lvl="1" indent="-457200" algn="just">
              <a:lnSpc>
                <a:spcPct val="110000"/>
              </a:lnSpc>
              <a:buFontTx/>
              <a:buAutoNum type="arabicParenR" startAt="3"/>
            </a:pPr>
            <a:r>
              <a:rPr lang="ru-RU" sz="1900" dirty="0" smtClean="0"/>
              <a:t>Средства, полученные в результате реализации программ </a:t>
            </a:r>
            <a:r>
              <a:rPr lang="ru-RU" sz="1900" dirty="0" err="1" smtClean="0"/>
              <a:t>энергоэффективности</a:t>
            </a:r>
            <a:r>
              <a:rPr lang="ru-RU" sz="1900" dirty="0" smtClean="0"/>
              <a:t> и энергосбережения;</a:t>
            </a:r>
          </a:p>
          <a:p>
            <a:pPr marL="457200" lvl="1" indent="-457200" algn="just">
              <a:lnSpc>
                <a:spcPct val="110000"/>
              </a:lnSpc>
              <a:buFontTx/>
              <a:buAutoNum type="arabicParenR" startAt="3"/>
            </a:pPr>
            <a:r>
              <a:rPr lang="ru-RU" sz="1900" dirty="0" smtClean="0"/>
              <a:t>Прибыль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0486" y="5423705"/>
            <a:ext cx="800105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 </a:t>
            </a:r>
          </a:p>
          <a:p>
            <a:pPr lvl="4"/>
            <a:r>
              <a:rPr lang="ru-RU" b="1" dirty="0" smtClean="0">
                <a:solidFill>
                  <a:schemeClr val="accent4"/>
                </a:solidFill>
              </a:rPr>
              <a:t>              </a:t>
            </a:r>
            <a:r>
              <a:rPr lang="ru-RU" b="1" u="sng" dirty="0" smtClean="0">
                <a:solidFill>
                  <a:schemeClr val="accent4"/>
                </a:solidFill>
              </a:rPr>
              <a:t>Проблема:</a:t>
            </a:r>
          </a:p>
          <a:p>
            <a:pPr lvl="4"/>
            <a:endParaRPr lang="ru-RU" b="1" i="1" dirty="0" smtClean="0"/>
          </a:p>
          <a:p>
            <a:pPr marL="1588" lvl="4"/>
            <a:r>
              <a:rPr lang="ru-RU" b="1" i="1" dirty="0" smtClean="0"/>
              <a:t>Прекращение действия механизма «последней мили» в 2013-2014 гг.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005" y="0"/>
            <a:ext cx="9334447" cy="1260211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Понятие «Последней мили»</a:t>
            </a:r>
            <a:endParaRPr lang="ru-RU" sz="3200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195" name="Picture 2" descr="http://www.dijitalsanat.com/data/media/314/electric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83" y="1330223"/>
            <a:ext cx="1993874" cy="15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dijitalsanat.com/data/media/314/electric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145" y="1330223"/>
            <a:ext cx="1993874" cy="15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2246357" y="1680281"/>
            <a:ext cx="22389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246357" y="1848309"/>
            <a:ext cx="223893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2422725" y="1050175"/>
            <a:ext cx="2580525" cy="5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      </a:t>
            </a:r>
          </a:p>
          <a:p>
            <a:pPr eaLnBrk="1" hangingPunct="1">
              <a:lnSpc>
                <a:spcPct val="80000"/>
              </a:lnSpc>
            </a:pPr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      </a:t>
            </a:r>
            <a:r>
              <a:rPr lang="ru-RU" b="1" i="1">
                <a:latin typeface="+mj-lt"/>
                <a:ea typeface="Franklin Gothic Book" pitchFamily="34" charset="0"/>
                <a:cs typeface="Arial" pitchFamily="34" charset="0"/>
              </a:rPr>
              <a:t>Линии ФСК</a:t>
            </a:r>
          </a:p>
        </p:txBody>
      </p:sp>
      <p:pic>
        <p:nvPicPr>
          <p:cNvPr id="820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006" y="4531508"/>
            <a:ext cx="746310" cy="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1553" y="4531508"/>
            <a:ext cx="746310" cy="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019" y="4531508"/>
            <a:ext cx="746310" cy="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2133" y="4531508"/>
            <a:ext cx="746310" cy="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9569" y="4531508"/>
            <a:ext cx="746310" cy="92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http://is.park.ru/servlets/GetDocBody?guid=78365190-3173-42c4-a467-b057856233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692399"/>
            <a:ext cx="2808875" cy="176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 flipH="1">
            <a:off x="1175161" y="2833724"/>
            <a:ext cx="74260" cy="1697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366379" y="2833724"/>
            <a:ext cx="1056345" cy="1697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485287" y="2833724"/>
            <a:ext cx="861413" cy="1697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346700" y="2833724"/>
            <a:ext cx="388008" cy="16977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398682" y="2833725"/>
            <a:ext cx="1329249" cy="15910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81018" y="1848309"/>
            <a:ext cx="111946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264458" y="3330807"/>
            <a:ext cx="2153532" cy="19445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213" name="TextBox 39"/>
          <p:cNvSpPr txBox="1">
            <a:spLocks noChangeArrowheads="1"/>
          </p:cNvSpPr>
          <p:nvPr/>
        </p:nvSpPr>
        <p:spPr bwMode="auto">
          <a:xfrm rot="-2650725">
            <a:off x="7136359" y="3693118"/>
            <a:ext cx="2222223" cy="90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i="1">
                <a:latin typeface="+mj-lt"/>
                <a:ea typeface="Franklin Gothic Book" pitchFamily="34" charset="0"/>
                <a:cs typeface="Arial" pitchFamily="34" charset="0"/>
              </a:rPr>
              <a:t>Последняя миля</a:t>
            </a:r>
          </a:p>
          <a:p>
            <a:pPr eaLnBrk="1" hangingPunct="1"/>
            <a:r>
              <a:rPr lang="ru-RU" b="1" i="1">
                <a:latin typeface="+mj-lt"/>
                <a:ea typeface="Franklin Gothic Book" pitchFamily="34" charset="0"/>
                <a:cs typeface="Arial" pitchFamily="34" charset="0"/>
              </a:rPr>
              <a:t>до 2014 года</a:t>
            </a:r>
          </a:p>
        </p:txBody>
      </p:sp>
      <p:sp>
        <p:nvSpPr>
          <p:cNvPr id="8214" name="TextBox 48"/>
          <p:cNvSpPr txBox="1">
            <a:spLocks noChangeArrowheads="1"/>
          </p:cNvSpPr>
          <p:nvPr/>
        </p:nvSpPr>
        <p:spPr bwMode="auto">
          <a:xfrm>
            <a:off x="2422725" y="3864645"/>
            <a:ext cx="2875707" cy="56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      </a:t>
            </a:r>
          </a:p>
          <a:p>
            <a:pPr eaLnBrk="1" hangingPunct="1">
              <a:lnSpc>
                <a:spcPct val="80000"/>
              </a:lnSpc>
            </a:pPr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      Линии РСК</a:t>
            </a:r>
          </a:p>
        </p:txBody>
      </p:sp>
      <p:sp>
        <p:nvSpPr>
          <p:cNvPr id="8215" name="TextBox 49"/>
          <p:cNvSpPr txBox="1">
            <a:spLocks noChangeArrowheads="1"/>
          </p:cNvSpPr>
          <p:nvPr/>
        </p:nvSpPr>
        <p:spPr bwMode="auto">
          <a:xfrm>
            <a:off x="7570779" y="1134189"/>
            <a:ext cx="3122621" cy="49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i="1" dirty="0">
                <a:latin typeface="+mj-lt"/>
                <a:ea typeface="Franklin Gothic Book" pitchFamily="34" charset="0"/>
                <a:cs typeface="Arial" pitchFamily="34" charset="0"/>
              </a:rPr>
              <a:t>Крупные предприятия</a:t>
            </a:r>
          </a:p>
        </p:txBody>
      </p:sp>
      <p:sp>
        <p:nvSpPr>
          <p:cNvPr id="8216" name="TextBox 58"/>
          <p:cNvSpPr txBox="1">
            <a:spLocks noChangeArrowheads="1"/>
          </p:cNvSpPr>
          <p:nvPr/>
        </p:nvSpPr>
        <p:spPr bwMode="auto">
          <a:xfrm>
            <a:off x="802005" y="6899653"/>
            <a:ext cx="1940036" cy="5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Бизнес</a:t>
            </a:r>
          </a:p>
        </p:txBody>
      </p:sp>
      <p:sp>
        <p:nvSpPr>
          <p:cNvPr id="8217" name="TextBox 62"/>
          <p:cNvSpPr txBox="1">
            <a:spLocks noChangeArrowheads="1"/>
          </p:cNvSpPr>
          <p:nvPr/>
        </p:nvSpPr>
        <p:spPr bwMode="auto">
          <a:xfrm>
            <a:off x="3063213" y="6899653"/>
            <a:ext cx="1940036" cy="5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Население</a:t>
            </a:r>
          </a:p>
        </p:txBody>
      </p:sp>
      <p:sp>
        <p:nvSpPr>
          <p:cNvPr id="8218" name="TextBox 66"/>
          <p:cNvSpPr txBox="1">
            <a:spLocks noChangeArrowheads="1"/>
          </p:cNvSpPr>
          <p:nvPr/>
        </p:nvSpPr>
        <p:spPr bwMode="auto">
          <a:xfrm>
            <a:off x="5346700" y="6784134"/>
            <a:ext cx="2224079" cy="53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i="1">
                <a:latin typeface="+mj-lt"/>
                <a:ea typeface="Franklin Gothic Book" pitchFamily="34" charset="0"/>
                <a:cs typeface="Franklin Gothic Book" pitchFamily="34" charset="0"/>
              </a:rPr>
              <a:t>Бюджетные организации</a:t>
            </a:r>
          </a:p>
        </p:txBody>
      </p:sp>
      <p:sp>
        <p:nvSpPr>
          <p:cNvPr id="98" name="Стрелка вниз 97"/>
          <p:cNvSpPr/>
          <p:nvPr/>
        </p:nvSpPr>
        <p:spPr>
          <a:xfrm>
            <a:off x="1119466" y="5768963"/>
            <a:ext cx="5834957" cy="10151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ru-RU" sz="23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3159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0"/>
            <a:ext cx="9334447" cy="1260211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j-lt"/>
              </a:rPr>
              <a:t>Перекрестное субсидирование населения за счет  бизнеса и бюджета в доходах РСК</a:t>
            </a:r>
            <a:br>
              <a:rPr lang="ru-RU" dirty="0">
                <a:solidFill>
                  <a:schemeClr val="tx1"/>
                </a:solidFill>
                <a:latin typeface="+mj-lt"/>
              </a:rPr>
            </a:br>
            <a:r>
              <a:rPr lang="ru-RU" u="sng" dirty="0">
                <a:solidFill>
                  <a:schemeClr val="tx1"/>
                </a:solidFill>
                <a:latin typeface="+mj-lt"/>
              </a:rPr>
              <a:t> До 1 января 2014 года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49808" y="2801213"/>
            <a:ext cx="3079686" cy="139798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200 млрд. руб. в год  </a:t>
            </a:r>
            <a:r>
              <a:rPr lang="ru-RU" b="1" dirty="0"/>
              <a:t>сейчас платят</a:t>
            </a:r>
          </a:p>
          <a:p>
            <a:pPr algn="ctr"/>
            <a:r>
              <a:rPr lang="ru-RU" b="1" dirty="0" smtClean="0"/>
              <a:t>(по данным Минэнерго РФ)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04547" y="1948468"/>
            <a:ext cx="4715724" cy="42849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МСП, </a:t>
            </a:r>
            <a:r>
              <a:rPr lang="ru-RU" b="1" dirty="0">
                <a:latin typeface="+mj-lt"/>
              </a:rPr>
              <a:t>подключенные к сетям РСК</a:t>
            </a:r>
          </a:p>
        </p:txBody>
      </p:sp>
      <p:grpSp>
        <p:nvGrpSpPr>
          <p:cNvPr id="3" name="Группа 2052"/>
          <p:cNvGrpSpPr/>
          <p:nvPr/>
        </p:nvGrpSpPr>
        <p:grpSpPr>
          <a:xfrm>
            <a:off x="77605" y="2621790"/>
            <a:ext cx="4652687" cy="4575043"/>
            <a:chOff x="89399" y="1593729"/>
            <a:chExt cx="4320927" cy="4976683"/>
          </a:xfrm>
        </p:grpSpPr>
        <p:pic>
          <p:nvPicPr>
            <p:cNvPr id="2060" name="Picture 12" descr="http://first-ever.ru/images/2009/11/d181d0b0d0bcd18bd0b9-d0bfd0b5d180d0b2d18bd0b9-d0b2-d0bcd0b8d180d0b5-d181d182d0bed0bcd0b0d182d0bed0bbd0bed0b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517" y="3176995"/>
              <a:ext cx="2446809" cy="200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30"/>
            <p:cNvGrpSpPr/>
            <p:nvPr/>
          </p:nvGrpSpPr>
          <p:grpSpPr>
            <a:xfrm>
              <a:off x="693918" y="1593729"/>
              <a:ext cx="2160240" cy="1836022"/>
              <a:chOff x="107504" y="3902458"/>
              <a:chExt cx="2160240" cy="1836022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107504" y="3902458"/>
                <a:ext cx="2160240" cy="183602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ru-RU" sz="1400" b="1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050" name="Picture 2" descr="http://www.oko-photo.ru/filesupload/otherfiles/20120807/rio0556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902458"/>
                <a:ext cx="2160240" cy="1836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2048"/>
            <p:cNvGrpSpPr/>
            <p:nvPr/>
          </p:nvGrpSpPr>
          <p:grpSpPr>
            <a:xfrm>
              <a:off x="89399" y="2924944"/>
              <a:ext cx="2160240" cy="1950048"/>
              <a:chOff x="2384826" y="5114732"/>
              <a:chExt cx="2088232" cy="1590059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2384826" y="5114732"/>
                <a:ext cx="2088232" cy="158810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ru-RU" sz="1400" b="1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ru-RU" sz="1400" b="1" dirty="0">
                    <a:latin typeface="Tahoma" pitchFamily="34" charset="0"/>
                    <a:cs typeface="Tahoma" pitchFamily="34" charset="0"/>
                  </a:rPr>
                </a:br>
                <a:endParaRPr lang="ru-RU" sz="1400" b="1" dirty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056" name="Picture 8" descr="http://freemarket.kiev.ua/images_message/303/137221/426206/33685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5157192"/>
                <a:ext cx="2061298" cy="1547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2050"/>
            <p:cNvGrpSpPr/>
            <p:nvPr/>
          </p:nvGrpSpPr>
          <p:grpSpPr>
            <a:xfrm>
              <a:off x="860625" y="4620972"/>
              <a:ext cx="2158260" cy="1949440"/>
              <a:chOff x="2557756" y="4179860"/>
              <a:chExt cx="2158260" cy="194944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2557756" y="4179860"/>
                <a:ext cx="2158260" cy="194944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ru-RU" sz="1400" b="1" dirty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058" name="Picture 10" descr="http://g2zero.com/uploads/posts/2012-05/1337104787_34337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8760" y="4179860"/>
                <a:ext cx="2157256" cy="1949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062" name="Picture 14" descr="http://photofile.ru/photo/devol/468507/large/77961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7659" y="2597799"/>
            <a:ext cx="2215358" cy="17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6503615" y="1579785"/>
            <a:ext cx="3979856" cy="1074821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Крупные предприятия, подключенные </a:t>
            </a:r>
            <a:r>
              <a:rPr lang="ru-RU" b="1" dirty="0">
                <a:latin typeface="+mj-lt"/>
              </a:rPr>
              <a:t>к сетям </a:t>
            </a:r>
            <a:r>
              <a:rPr lang="ru-RU" b="1" dirty="0" smtClean="0">
                <a:latin typeface="+mj-lt"/>
              </a:rPr>
              <a:t>ФСК</a:t>
            </a:r>
          </a:p>
          <a:p>
            <a:pPr algn="ctr"/>
            <a:r>
              <a:rPr lang="ru-RU" b="1" dirty="0" smtClean="0">
                <a:latin typeface="+mj-lt"/>
              </a:rPr>
              <a:t>(около </a:t>
            </a:r>
            <a:r>
              <a:rPr lang="ru-RU" b="1" dirty="0" smtClean="0">
                <a:solidFill>
                  <a:srgbClr val="FF0000"/>
                </a:solidFill>
                <a:latin typeface="+mj-lt"/>
              </a:rPr>
              <a:t>60 млрд. в год</a:t>
            </a:r>
            <a:r>
              <a:rPr lang="ru-RU" b="1" dirty="0" smtClean="0">
                <a:latin typeface="+mj-lt"/>
              </a:rPr>
              <a:t>)</a:t>
            </a:r>
            <a:endParaRPr lang="ru-RU" b="1" dirty="0">
              <a:latin typeface="+mj-lt"/>
            </a:endParaRPr>
          </a:p>
        </p:txBody>
      </p:sp>
      <p:grpSp>
        <p:nvGrpSpPr>
          <p:cNvPr id="9" name="Группа 2054"/>
          <p:cNvGrpSpPr/>
          <p:nvPr/>
        </p:nvGrpSpPr>
        <p:grpSpPr>
          <a:xfrm>
            <a:off x="6862468" y="5490366"/>
            <a:ext cx="2357862" cy="1753818"/>
            <a:chOff x="6516216" y="4944982"/>
            <a:chExt cx="2016224" cy="159069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516216" y="4944982"/>
              <a:ext cx="2016224" cy="159069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400" b="1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064" name="Picture 16" descr="http://www.pokupayte.ru/wp-content/uploads/2012/09/tpp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944982"/>
              <a:ext cx="2016224" cy="158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7" name="TextBox 2056"/>
          <p:cNvSpPr txBox="1"/>
          <p:nvPr/>
        </p:nvSpPr>
        <p:spPr>
          <a:xfrm>
            <a:off x="6257666" y="5024617"/>
            <a:ext cx="3621002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b="1" dirty="0">
                <a:latin typeface="+mj-lt"/>
              </a:rPr>
              <a:t>Бюджетные учреждения</a:t>
            </a:r>
          </a:p>
        </p:txBody>
      </p:sp>
      <p:sp>
        <p:nvSpPr>
          <p:cNvPr id="2063" name="Выгнутая влево стрелка 2062"/>
          <p:cNvSpPr/>
          <p:nvPr/>
        </p:nvSpPr>
        <p:spPr>
          <a:xfrm>
            <a:off x="3881724" y="2136417"/>
            <a:ext cx="1877094" cy="3127516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Выгнутая влево стрелка 51"/>
          <p:cNvSpPr/>
          <p:nvPr/>
        </p:nvSpPr>
        <p:spPr>
          <a:xfrm rot="10800000">
            <a:off x="5834203" y="1954613"/>
            <a:ext cx="1877094" cy="3127516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930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244" y="180231"/>
            <a:ext cx="9334447" cy="14983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Перекрестное субсидирование населения за счет  бизнеса и бюджета в доходах РСК.</a:t>
            </a:r>
            <a:b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</a:br>
            <a:r>
              <a:rPr lang="ru-RU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После 1 января 2014 года</a:t>
            </a:r>
            <a:endParaRPr lang="ru-RU" u="sng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4541721" y="3121291"/>
            <a:ext cx="3460503" cy="129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C00000"/>
                </a:solidFill>
                <a:ea typeface="Franklin Gothic Book" pitchFamily="34" charset="0"/>
                <a:cs typeface="Arial" pitchFamily="34" charset="0"/>
              </a:rPr>
              <a:t>Сумма ежегодно растет, поскольку  население потребляет все больше электроэнергии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0272" y="2706160"/>
            <a:ext cx="3079686" cy="42849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lIns="104306" tIns="52153" rIns="104306" bIns="52153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200 млрд. руб. в </a:t>
            </a:r>
            <a:r>
              <a:rPr lang="ru-RU" b="1" dirty="0" smtClean="0">
                <a:solidFill>
                  <a:srgbClr val="FF0000"/>
                </a:solidFill>
              </a:rPr>
              <a:t>год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547" y="1948468"/>
            <a:ext cx="4715724" cy="42849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pPr algn="ctr"/>
            <a:r>
              <a:rPr lang="ru-RU" b="1" dirty="0" smtClean="0">
                <a:latin typeface="+mj-lt"/>
              </a:rPr>
              <a:t>МСП, </a:t>
            </a:r>
            <a:r>
              <a:rPr lang="ru-RU" b="1" dirty="0">
                <a:latin typeface="+mj-lt"/>
              </a:rPr>
              <a:t>подключенные к сетям РСК</a:t>
            </a:r>
          </a:p>
        </p:txBody>
      </p:sp>
      <p:grpSp>
        <p:nvGrpSpPr>
          <p:cNvPr id="3" name="Группа 10"/>
          <p:cNvGrpSpPr/>
          <p:nvPr/>
        </p:nvGrpSpPr>
        <p:grpSpPr>
          <a:xfrm>
            <a:off x="77605" y="2621790"/>
            <a:ext cx="4652687" cy="4575043"/>
            <a:chOff x="89399" y="1593729"/>
            <a:chExt cx="4320927" cy="4976683"/>
          </a:xfrm>
        </p:grpSpPr>
        <p:pic>
          <p:nvPicPr>
            <p:cNvPr id="12" name="Picture 12" descr="http://first-ever.ru/images/2009/11/d181d0b0d0bcd18bd0b9-d0bfd0b5d180d0b2d18bd0b9-d0b2-d0bcd0b8d180d0b5-d181d182d0bed0bcd0b0d182d0bed0bbd0bed0b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517" y="3176995"/>
              <a:ext cx="2446809" cy="2005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Группа 12"/>
            <p:cNvGrpSpPr/>
            <p:nvPr/>
          </p:nvGrpSpPr>
          <p:grpSpPr>
            <a:xfrm>
              <a:off x="693918" y="1593729"/>
              <a:ext cx="2160240" cy="1836022"/>
              <a:chOff x="107504" y="3902458"/>
              <a:chExt cx="2160240" cy="1836022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107504" y="3902458"/>
                <a:ext cx="2160240" cy="183602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ru-RU" sz="1400" b="1" dirty="0" smtClean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21" name="Picture 2" descr="http://www.oko-photo.ru/filesupload/otherfiles/20120807/rio05567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504" y="3902458"/>
                <a:ext cx="2160240" cy="18360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13"/>
            <p:cNvGrpSpPr/>
            <p:nvPr/>
          </p:nvGrpSpPr>
          <p:grpSpPr>
            <a:xfrm>
              <a:off x="89399" y="2924944"/>
              <a:ext cx="2160240" cy="1950048"/>
              <a:chOff x="2384826" y="5114732"/>
              <a:chExt cx="2088232" cy="1590059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2384826" y="5114732"/>
                <a:ext cx="2088232" cy="158810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ru-RU" sz="1400" b="1" dirty="0">
                    <a:latin typeface="Tahoma" pitchFamily="34" charset="0"/>
                    <a:cs typeface="Tahoma" pitchFamily="34" charset="0"/>
                  </a:rPr>
                  <a:t/>
                </a:r>
                <a:br>
                  <a:rPr lang="ru-RU" sz="1400" b="1" dirty="0">
                    <a:latin typeface="Tahoma" pitchFamily="34" charset="0"/>
                    <a:cs typeface="Tahoma" pitchFamily="34" charset="0"/>
                  </a:rPr>
                </a:br>
                <a:endParaRPr lang="ru-RU" sz="1400" b="1" dirty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9" name="Picture 8" descr="http://freemarket.kiev.ua/images_message/303/137221/426206/336853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1760" y="5157192"/>
                <a:ext cx="2061298" cy="1547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14"/>
            <p:cNvGrpSpPr/>
            <p:nvPr/>
          </p:nvGrpSpPr>
          <p:grpSpPr>
            <a:xfrm>
              <a:off x="860625" y="4620972"/>
              <a:ext cx="2158260" cy="1949440"/>
              <a:chOff x="2557756" y="4179860"/>
              <a:chExt cx="2158260" cy="1949440"/>
            </a:xfrm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2557756" y="4179860"/>
                <a:ext cx="2158260" cy="194944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endParaRPr lang="ru-RU" sz="1400" b="1" dirty="0">
                  <a:latin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17" name="Picture 10" descr="http://g2zero.com/uploads/posts/2012-05/1337104787_343377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8760" y="4179860"/>
                <a:ext cx="2157256" cy="1949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" name="Группа 21"/>
          <p:cNvGrpSpPr/>
          <p:nvPr/>
        </p:nvGrpSpPr>
        <p:grpSpPr>
          <a:xfrm>
            <a:off x="7374869" y="4809258"/>
            <a:ext cx="2357862" cy="1753818"/>
            <a:chOff x="6516216" y="4944982"/>
            <a:chExt cx="2016224" cy="159069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516216" y="4944982"/>
              <a:ext cx="2016224" cy="159069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endParaRPr lang="ru-RU" sz="1400" b="1" dirty="0">
                <a:latin typeface="Tahoma" pitchFamily="34" charset="0"/>
                <a:cs typeface="Tahoma" pitchFamily="34" charset="0"/>
              </a:endParaRPr>
            </a:p>
          </p:txBody>
        </p:sp>
        <p:pic>
          <p:nvPicPr>
            <p:cNvPr id="24" name="Picture 16" descr="http://www.pokupayte.ru/wp-content/uploads/2012/09/tpp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944982"/>
              <a:ext cx="2016224" cy="1580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6770066" y="4343509"/>
            <a:ext cx="3621002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ru-RU" b="1" dirty="0">
                <a:latin typeface="+mj-lt"/>
              </a:rPr>
              <a:t>Бюджетные учреждения</a:t>
            </a:r>
          </a:p>
        </p:txBody>
      </p:sp>
      <p:sp>
        <p:nvSpPr>
          <p:cNvPr id="26" name="Выгнутая влево стрелка 25"/>
          <p:cNvSpPr/>
          <p:nvPr/>
        </p:nvSpPr>
        <p:spPr>
          <a:xfrm>
            <a:off x="4083560" y="2082174"/>
            <a:ext cx="1877094" cy="3127516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Выгнутая влево стрелка 26"/>
          <p:cNvSpPr/>
          <p:nvPr/>
        </p:nvSpPr>
        <p:spPr>
          <a:xfrm rot="10800000">
            <a:off x="6961410" y="1871693"/>
            <a:ext cx="1877094" cy="3127516"/>
          </a:xfrm>
          <a:prstGeom prst="curved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74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53" y="-40257"/>
            <a:ext cx="9334447" cy="1260212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30 млрд. убытков (51%) от ликвидации </a:t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последней мили сконцентрированы в 15 регионах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9499561"/>
              </p:ext>
            </p:extLst>
          </p:nvPr>
        </p:nvGraphicFramePr>
        <p:xfrm>
          <a:off x="1" y="1480747"/>
          <a:ext cx="5484080" cy="5091601"/>
        </p:xfrm>
        <a:graphic>
          <a:graphicData uri="http://schemas.openxmlformats.org/presentationml/2006/ole">
            <p:oleObj spid="_x0000_s2050" name="Диаграмма" r:id="rId3" imgW="6267450" imgH="6172200" progId="Excel.Chart.8">
              <p:link updateAutomatic="1"/>
            </p:oleObj>
          </a:graphicData>
        </a:graphic>
      </p:graphicFrame>
      <p:graphicFrame>
        <p:nvGraphicFramePr>
          <p:cNvPr id="122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49974743"/>
              </p:ext>
            </p:extLst>
          </p:nvPr>
        </p:nvGraphicFramePr>
        <p:xfrm>
          <a:off x="5209319" y="1480748"/>
          <a:ext cx="5200038" cy="5096851"/>
        </p:xfrm>
        <a:graphic>
          <a:graphicData uri="http://schemas.openxmlformats.org/presentationml/2006/ole">
            <p:oleObj spid="_x0000_s2051" name="Диаграмма" r:id="rId3" imgW="6267450" imgH="6172200" progId="Excel.Chart.8">
              <p:link updateAutomatic="1"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576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1489" y="128593"/>
            <a:ext cx="8127088" cy="843726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Предлагаемые Правительством РФ решения для сглаживания последствий отмены механизма «последней мили»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837" y="6430574"/>
            <a:ext cx="9837557" cy="806885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ru-RU" sz="1600" dirty="0">
              <a:latin typeface="+mj-lt"/>
              <a:cs typeface="Franklin Gothic Book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 bwMode="auto">
          <a:xfrm>
            <a:off x="306140" y="1188343"/>
            <a:ext cx="10278010" cy="93347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912674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Дополнительное повышение тарифов на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электроэнергию (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сверх прогноза Минэкономразвития)</a:t>
            </a:r>
          </a:p>
        </p:txBody>
      </p:sp>
      <p:sp>
        <p:nvSpPr>
          <p:cNvPr id="21" name="Скругленный прямоугольник 4"/>
          <p:cNvSpPr/>
          <p:nvPr/>
        </p:nvSpPr>
        <p:spPr bwMode="auto">
          <a:xfrm>
            <a:off x="315673" y="2268463"/>
            <a:ext cx="10287611" cy="123851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912674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Введение социальной нормы потребления э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э с установлением  экономически обоснованных тарифов при потреблении сверх социальной нормы</a:t>
            </a:r>
          </a:p>
        </p:txBody>
      </p:sp>
      <p:sp>
        <p:nvSpPr>
          <p:cNvPr id="25" name="Скругленный прямоугольник 4"/>
          <p:cNvSpPr/>
          <p:nvPr/>
        </p:nvSpPr>
        <p:spPr bwMode="auto">
          <a:xfrm>
            <a:off x="302402" y="3636615"/>
            <a:ext cx="10300882" cy="12182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912674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Исключение из «котловой выручки» затрат на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моносети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сокращение числа ТСО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4"/>
          <p:cNvSpPr/>
          <p:nvPr/>
        </p:nvSpPr>
        <p:spPr bwMode="auto">
          <a:xfrm>
            <a:off x="309985" y="5004767"/>
            <a:ext cx="10293299" cy="1113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912674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Сокращение затрат сетей, включая инвестиционную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программу, введение механизма </a:t>
            </a:r>
            <a:r>
              <a:rPr lang="ru-RU" sz="2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бенчмаркинга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4"/>
          <p:cNvSpPr/>
          <p:nvPr/>
        </p:nvSpPr>
        <p:spPr bwMode="auto">
          <a:xfrm>
            <a:off x="306140" y="6268030"/>
            <a:ext cx="10293299" cy="1113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8580" tIns="68580" rIns="68580" bIns="68580" spcCol="1270" anchor="ctr"/>
          <a:lstStyle/>
          <a:p>
            <a:pPr algn="ctr" defTabSz="912674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Дифференциация тарифов ФСК ЕЭС для сетей и для потребителей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502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356" y="1620391"/>
            <a:ext cx="57150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СПАСИБО ЗА ДОВЕРИЕ!</a:t>
            </a:r>
          </a:p>
          <a:p>
            <a:pPr algn="ctr"/>
            <a:endParaRPr lang="ru-RU" sz="3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УСПЕХОВ И ПРОЦВЕТАНИЯ!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BLAN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220" y="1476375"/>
            <a:ext cx="8496944" cy="164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269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14252" y="324247"/>
            <a:ext cx="8731180" cy="972351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По результатам исследований «ОПОРЫ РОССИИ» доступность энергетической инфраструктуры много лет входит в десятку наиболее злободневных вопросов для МСП</a:t>
            </a:r>
            <a:endParaRPr lang="ru-RU" sz="2500" dirty="0"/>
          </a:p>
        </p:txBody>
      </p:sp>
      <p:pic>
        <p:nvPicPr>
          <p:cNvPr id="39" name="Picture 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2244" y="1764407"/>
            <a:ext cx="3561730" cy="520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130676" y="1908423"/>
            <a:ext cx="3960440" cy="553376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5"/>
          <p:cNvPicPr>
            <a:picLocks noChangeAspect="1"/>
          </p:cNvPicPr>
          <p:nvPr/>
        </p:nvPicPr>
        <p:blipFill>
          <a:blip r:embed="rId5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58268" y="324247"/>
            <a:ext cx="8424936" cy="684319"/>
          </a:xfrm>
        </p:spPr>
        <p:txBody>
          <a:bodyPr/>
          <a:lstStyle/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Недоступность энергетической инфраструктуры в России по данным Всемирного Банка 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6353605"/>
              </p:ext>
            </p:extLst>
          </p:nvPr>
        </p:nvGraphicFramePr>
        <p:xfrm>
          <a:off x="7489840" y="1137425"/>
          <a:ext cx="2757904" cy="3096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198"/>
                <a:gridCol w="924706"/>
              </a:tblGrid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Страна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67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Рейтинг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E67B1"/>
                    </a:solidFill>
                  </a:tcPr>
                </a:tc>
              </a:tr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Ирландия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Германия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7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7B1"/>
                    </a:solidFill>
                  </a:tcPr>
                </a:tc>
              </a:tr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Республика Корея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…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7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7B1"/>
                    </a:solidFill>
                  </a:tcPr>
                </a:tc>
              </a:tr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Мадагаскар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183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306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Российская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Федерация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E67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184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E67B1"/>
                    </a:solidFill>
                  </a:tcPr>
                </a:tc>
              </a:tr>
              <a:tr h="36839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Бангладеш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185</a:t>
                      </a:r>
                      <a:endParaRPr lang="ru-RU" sz="14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"/>
          <p:cNvSpPr>
            <a:spLocks noChangeArrowheads="1"/>
          </p:cNvSpPr>
          <p:nvPr/>
        </p:nvSpPr>
        <p:spPr bwMode="auto">
          <a:xfrm>
            <a:off x="203164" y="6206134"/>
            <a:ext cx="102870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/>
              <a:t>Вывод Всемирного банка по России: </a:t>
            </a:r>
            <a:r>
              <a:rPr lang="ru-RU" sz="1800" b="1" dirty="0" smtClean="0">
                <a:solidFill>
                  <a:srgbClr val="FF0000"/>
                </a:solidFill>
              </a:rPr>
              <a:t>СЛОЖНО</a:t>
            </a:r>
            <a:r>
              <a:rPr lang="ru-RU" sz="1800" b="1" dirty="0" smtClean="0"/>
              <a:t> (10 процедур), </a:t>
            </a:r>
            <a:r>
              <a:rPr lang="ru-RU" sz="1800" b="1" dirty="0" smtClean="0">
                <a:solidFill>
                  <a:srgbClr val="FF0000"/>
                </a:solidFill>
              </a:rPr>
              <a:t>ДОЛГО</a:t>
            </a:r>
            <a:r>
              <a:rPr lang="ru-RU" sz="1800" b="1" dirty="0" smtClean="0"/>
              <a:t> (281 день), </a:t>
            </a:r>
            <a:r>
              <a:rPr lang="ru-RU" sz="1800" b="1" dirty="0" smtClean="0">
                <a:solidFill>
                  <a:srgbClr val="FF0000"/>
                </a:solidFill>
              </a:rPr>
              <a:t>ДОРОГО</a:t>
            </a:r>
            <a:r>
              <a:rPr lang="ru-RU" sz="1800" b="1" dirty="0" smtClean="0"/>
              <a:t> (1852% от ВВП/население –  более 6,0 млн. рублей)</a:t>
            </a:r>
          </a:p>
        </p:txBody>
      </p:sp>
      <p:graphicFrame>
        <p:nvGraphicFramePr>
          <p:cNvPr id="15" name="Object 96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1726370928"/>
              </p:ext>
            </p:extLst>
          </p:nvPr>
        </p:nvGraphicFramePr>
        <p:xfrm>
          <a:off x="6353104" y="5153835"/>
          <a:ext cx="3260725" cy="98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7" name="Text Placeholder 2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6124504" y="572976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87EA8F11-421B-4294-B449-CB3919CFF6B8}" type="datetime'''''2''''''''''0''''''0'''''''''''''''">
              <a:rPr lang="en-US" sz="1000" b="0" smtClean="0"/>
              <a:pPr algn="r">
                <a:spcBef>
                  <a:spcPct val="0"/>
                </a:spcBef>
              </a:pPr>
              <a:t>200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6124504" y="5310660"/>
            <a:ext cx="209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EE9E63A7-D51F-400E-8901-F2B08CB559ED}" type="datetime'''''''''''''''''1''''''''''0''''''0'">
              <a:rPr lang="en-US" sz="1000" b="0" smtClean="0"/>
              <a:pPr algn="r">
                <a:spcBef>
                  <a:spcPct val="0"/>
                </a:spcBef>
              </a:pPr>
              <a:t>100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6264204" y="489156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fld id="{B37DEE58-CE24-4C80-A24A-45E0F5292E02}" type="datetime'''''''''0'''''''''''''''''''''''''''''''">
              <a:rPr lang="en-US" sz="1000" b="0" smtClean="0"/>
              <a:pPr algn="r">
                <a:spcBef>
                  <a:spcPct val="0"/>
                </a:spcBef>
              </a:pPr>
              <a:t>0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334179" y="496651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CD6C25B-2B4C-41BF-81E9-CC0290481A5B}" type="datetime'''''''''2''0''''''''''1''''''''4'''''">
              <a:rPr lang="en-US" sz="1000" b="0" smtClean="0"/>
              <a:pPr algn="ctr">
                <a:spcBef>
                  <a:spcPct val="0"/>
                </a:spcBef>
              </a:pPr>
              <a:t>2014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420154" y="496651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10A38CE-6EAA-49C0-92AD-41895B2635DC}" type="datetime'''''''''''''''''''''2''''''''''''''''''''''0''''1''8'''''">
              <a:rPr lang="en-US" sz="1000" smtClean="0"/>
              <a:pPr algn="ctr">
                <a:spcBef>
                  <a:spcPct val="0"/>
                </a:spcBef>
              </a:pPr>
              <a:t>2018</a:t>
            </a:fld>
            <a:endParaRPr lang="ru-RU" sz="1000" dirty="0" smtClean="0">
              <a:latin typeface="Arial"/>
              <a:sym typeface="Arial"/>
            </a:endParaRPr>
          </a:p>
        </p:txBody>
      </p:sp>
      <p:sp>
        <p:nvSpPr>
          <p:cNvPr id="2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896279" y="496651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0034A327-C1EF-43C6-9F8B-E2840B6B3AD8}" type="datetime'''''''''''''''''''''''''''''2''01''''''''''7'''''''''''">
              <a:rPr lang="en-US" sz="1000" b="0" smtClean="0"/>
              <a:pPr algn="ctr">
                <a:spcBef>
                  <a:spcPct val="0"/>
                </a:spcBef>
              </a:pPr>
              <a:t>2017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381929" y="496651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6189B7DF-DE55-42C6-BB28-F8610BC14AAE}" type="datetime'''''''''''2''''''''''''''''01''''''''6'''''''''''''''''''''">
              <a:rPr lang="en-US" sz="1000" b="0" smtClean="0"/>
              <a:pPr algn="ctr">
                <a:spcBef>
                  <a:spcPct val="0"/>
                </a:spcBef>
              </a:pPr>
              <a:t>2016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858054" y="4966510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C1B22786-CFF9-4576-A758-97974A2AF707}" type="datetime'''''2''''''''''''''''''''''0''''''''''''''''''1''''''''5'''">
              <a:rPr lang="en-US" sz="1000" b="0" smtClean="0"/>
              <a:pPr algn="ctr">
                <a:spcBef>
                  <a:spcPct val="0"/>
                </a:spcBef>
              </a:pPr>
              <a:t>2015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902504" y="5552297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1000" b="0" dirty="0" smtClean="0"/>
              <a:t>60</a:t>
            </a:r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6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819829" y="469788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921B5DFC-71C6-4AA7-8B4E-D856F529D6F5}" type="datetime'''2''''''01''''''''''''''''''''3'''''''''">
              <a:rPr lang="en-US" sz="1000" b="0" smtClean="0"/>
              <a:pPr algn="ctr">
                <a:spcBef>
                  <a:spcPct val="0"/>
                </a:spcBef>
              </a:pPr>
              <a:t>2013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295954" y="4697885"/>
            <a:ext cx="279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C4C5C45-351C-46C8-8B25-2C116EF41A01}" type="datetime'''''''''''''''''''''''2''''''0''''''1''''''2'">
              <a:rPr lang="en-US" sz="1000" b="0" smtClean="0"/>
              <a:pPr algn="ctr">
                <a:spcBef>
                  <a:spcPct val="0"/>
                </a:spcBef>
              </a:pPr>
              <a:t>2012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28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464604" y="5399897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B95BACC-CACF-418B-8CE8-189A1DEE2C7A}" type="datetime'''''''''''''''2''''''''''''''''''''0'''''''''">
              <a:rPr lang="en-US" sz="1000" smtClean="0"/>
              <a:pPr algn="ctr">
                <a:spcBef>
                  <a:spcPct val="0"/>
                </a:spcBef>
              </a:pPr>
              <a:t>20</a:t>
            </a:fld>
            <a:endParaRPr lang="ru-RU" sz="1000" dirty="0" smtClean="0">
              <a:latin typeface="Arial"/>
              <a:sym typeface="Arial"/>
            </a:endParaRPr>
          </a:p>
        </p:txBody>
      </p:sp>
      <p:sp>
        <p:nvSpPr>
          <p:cNvPr id="2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940729" y="5542772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471B1A8A-986C-4571-99E8-A545E99FFF6E}" type="datetime'''''''''''''''''''''''''5''''''''''''''4'''">
              <a:rPr lang="en-US" sz="1000" b="0" smtClean="0"/>
              <a:pPr algn="ctr">
                <a:spcBef>
                  <a:spcPct val="0"/>
                </a:spcBef>
              </a:pPr>
              <a:t>54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426379" y="5552297"/>
            <a:ext cx="190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5BC62F2-ECEF-4E45-90CF-34AF7EC1734F}" type="datetime'5''''6'''''''''''''''''''''''''''''''''''''''''''">
              <a:rPr lang="en-US" sz="1000" b="0" smtClean="0"/>
              <a:pPr algn="ctr">
                <a:spcBef>
                  <a:spcPct val="0"/>
                </a:spcBef>
              </a:pPr>
              <a:t>56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31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343704" y="5790422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28C2B8F9-7AEB-46B1-AFF1-A14286CA6FED}" type="datetime'''''''''''''''''''''''''''''1''1''''''''''3'''''''''''''''''''">
              <a:rPr lang="en-US" sz="1000" b="0" smtClean="0"/>
              <a:pPr algn="ctr">
                <a:spcBef>
                  <a:spcPct val="0"/>
                </a:spcBef>
              </a:pPr>
              <a:t>113</a:t>
            </a:fld>
            <a:endParaRPr lang="ru-RU" sz="1000" b="0" dirty="0" smtClean="0">
              <a:latin typeface="Arial"/>
              <a:sym typeface="Arial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829354" y="5788497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sz="1000" b="0" dirty="0" smtClean="0">
                <a:latin typeface="Arial"/>
                <a:sym typeface="Arial"/>
              </a:rPr>
              <a:t>184</a:t>
            </a:r>
          </a:p>
        </p:txBody>
      </p:sp>
      <p:sp>
        <p:nvSpPr>
          <p:cNvPr id="33" name="Text Placeholder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467404" y="5817072"/>
            <a:ext cx="2603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5400" tIns="0" rIns="2540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fld id="{52A528CD-7D49-4D90-B6ED-916ABD28D56A}" type="datetime'''''''''''18''3'''''''''''''''''''''''''''''''''''''''''">
              <a:rPr lang="en-US" sz="1000" b="0" smtClean="0"/>
              <a:pPr algn="ctr">
                <a:spcBef>
                  <a:spcPct val="0"/>
                </a:spcBef>
              </a:pPr>
              <a:t>183</a:t>
            </a:fld>
            <a:endParaRPr lang="ru-RU" sz="1000" b="0" dirty="0" smtClean="0">
              <a:latin typeface="Arial"/>
              <a:sym typeface="Arial"/>
            </a:endParaRPr>
          </a:p>
        </p:txBody>
      </p:sp>
      <p:pic>
        <p:nvPicPr>
          <p:cNvPr id="34" name="Picture 2" descr="C:\Users\PSS\Desktop\66503_515966258430900_611391037_n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16" y="1100385"/>
            <a:ext cx="6572296" cy="4929222"/>
          </a:xfrm>
          <a:prstGeom prst="rect">
            <a:avLst/>
          </a:prstGeom>
          <a:noFill/>
          <a:ln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88916" y="5706025"/>
            <a:ext cx="6643734" cy="39542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9064195" y="4865328"/>
            <a:ext cx="841375" cy="768687"/>
          </a:xfrm>
          <a:prstGeom prst="ellipse">
            <a:avLst/>
          </a:prstGeom>
          <a:noFill/>
          <a:ln w="63500">
            <a:solidFill>
              <a:srgbClr val="FFC000"/>
            </a:solidFill>
          </a:ln>
          <a:effectLst>
            <a:glow rad="127000">
              <a:srgbClr val="FFFF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8834000" y="4479567"/>
            <a:ext cx="1156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Цель !!!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288" y="6995341"/>
            <a:ext cx="10539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/>
              <a:t>Цель: </a:t>
            </a:r>
            <a:r>
              <a:rPr lang="ru-RU" sz="1800" b="1" dirty="0" smtClean="0">
                <a:solidFill>
                  <a:srgbClr val="FFC000"/>
                </a:solidFill>
              </a:rPr>
              <a:t>ПРОЩЕ</a:t>
            </a:r>
            <a:r>
              <a:rPr lang="ru-RU" sz="1800" b="1" dirty="0" smtClean="0"/>
              <a:t> (5 процедур), </a:t>
            </a:r>
            <a:r>
              <a:rPr lang="ru-RU" sz="1800" b="1" dirty="0" smtClean="0">
                <a:solidFill>
                  <a:srgbClr val="FFC000"/>
                </a:solidFill>
              </a:rPr>
              <a:t>БЫСТРЕЕ</a:t>
            </a:r>
            <a:r>
              <a:rPr lang="ru-RU" sz="1800" b="1" dirty="0" smtClean="0"/>
              <a:t> (40 дней), </a:t>
            </a:r>
            <a:r>
              <a:rPr lang="ru-RU" sz="1800" b="1" dirty="0" smtClean="0">
                <a:solidFill>
                  <a:srgbClr val="FFC000"/>
                </a:solidFill>
              </a:rPr>
              <a:t>ДЕШЕВЛЕ </a:t>
            </a:r>
            <a:r>
              <a:rPr lang="ru-RU" sz="1800" b="1" dirty="0" smtClean="0"/>
              <a:t>(25% от ВВП/население)</a:t>
            </a:r>
            <a:endParaRPr lang="ru-RU" sz="1800" b="1" dirty="0"/>
          </a:p>
        </p:txBody>
      </p:sp>
      <p:pic>
        <p:nvPicPr>
          <p:cNvPr id="39" name="Рисунок 5"/>
          <p:cNvPicPr>
            <a:picLocks noChangeAspect="1"/>
          </p:cNvPicPr>
          <p:nvPr/>
        </p:nvPicPr>
        <p:blipFill>
          <a:blip r:embed="rId22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86260" y="252239"/>
            <a:ext cx="8515156" cy="1008112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Новая нормативная база, направленная на повышение доступности энергетической инфраструктуры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132" y="1260351"/>
            <a:ext cx="10153128" cy="677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arenR"/>
            </a:pPr>
            <a:r>
              <a:rPr lang="ru-RU" sz="1650" b="1" u="sng" dirty="0" smtClean="0"/>
              <a:t>Дорожная карта «Повышение доступности энергетической инфраструктуры» </a:t>
            </a:r>
            <a:r>
              <a:rPr lang="ru-RU" sz="1650" dirty="0" smtClean="0"/>
              <a:t>утвержденная распоряжением Правительства РФ от 30 июня 2012 г. № 1144-р;</a:t>
            </a:r>
          </a:p>
          <a:p>
            <a:pPr marL="457200" indent="-457200" algn="just">
              <a:buAutoNum type="arabicParenR"/>
            </a:pPr>
            <a:endParaRPr lang="ru-RU" sz="1650" dirty="0" smtClean="0"/>
          </a:p>
          <a:p>
            <a:pPr marL="457200" indent="-457200" algn="just">
              <a:buAutoNum type="arabicParenR"/>
            </a:pPr>
            <a:r>
              <a:rPr lang="ru-RU" sz="1650" dirty="0" smtClean="0"/>
              <a:t>Изменения в правила технологического присоединения потребителей к электрическим сетям утверждены Постановлением Правительств РФ от 27 декабря 2004 г. N 861, а именно:</a:t>
            </a:r>
          </a:p>
          <a:p>
            <a:pPr marL="457200" indent="-457200" algn="just">
              <a:buAutoNum type="arabicParenR"/>
            </a:pPr>
            <a:endParaRPr lang="ru-RU" sz="1650" dirty="0" smtClean="0"/>
          </a:p>
          <a:p>
            <a:pPr lvl="1" algn="just">
              <a:buFont typeface="Wingdings" pitchFamily="2" charset="2"/>
              <a:buChar char="Ø"/>
            </a:pPr>
            <a:r>
              <a:rPr lang="ru-RU" sz="1650" dirty="0" smtClean="0">
                <a:cs typeface="Arial" pitchFamily="34" charset="0"/>
              </a:rPr>
              <a:t> максимальная мощность </a:t>
            </a:r>
            <a:r>
              <a:rPr lang="ru-RU" sz="1650" dirty="0" err="1" smtClean="0">
                <a:cs typeface="Arial" pitchFamily="34" charset="0"/>
              </a:rPr>
              <a:t>энергопринимающих</a:t>
            </a:r>
            <a:r>
              <a:rPr lang="ru-RU" sz="1650" dirty="0" smtClean="0">
                <a:cs typeface="Arial" pitchFamily="34" charset="0"/>
              </a:rPr>
              <a:t> устройств, при подключении которых возможно внесение платы за </a:t>
            </a:r>
            <a:r>
              <a:rPr lang="ru-RU" sz="1650" dirty="0" err="1" smtClean="0">
                <a:cs typeface="Arial" pitchFamily="34" charset="0"/>
              </a:rPr>
              <a:t>техприсоединение</a:t>
            </a:r>
            <a:r>
              <a:rPr lang="ru-RU" sz="1650" dirty="0" smtClean="0">
                <a:cs typeface="Arial" pitchFamily="34" charset="0"/>
              </a:rPr>
              <a:t> в рассрочку, </a:t>
            </a:r>
            <a:r>
              <a:rPr lang="ru-RU" sz="1650" b="1" u="sng" dirty="0" smtClean="0">
                <a:cs typeface="Arial" pitchFamily="34" charset="0"/>
              </a:rPr>
              <a:t>увеличена со 100 до 150 кВт. </a:t>
            </a:r>
            <a:r>
              <a:rPr lang="ru-RU" sz="1650" dirty="0" smtClean="0">
                <a:cs typeface="Arial" pitchFamily="34" charset="0"/>
              </a:rPr>
              <a:t>(внесено Постановлением Правительства №1015)</a:t>
            </a:r>
          </a:p>
          <a:p>
            <a:pPr lvl="1" algn="just">
              <a:buFont typeface="Wingdings" pitchFamily="2" charset="2"/>
              <a:buChar char="Ø"/>
            </a:pPr>
            <a:endParaRPr lang="ru-RU" sz="1650" dirty="0" smtClean="0"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sz="1650" dirty="0" smtClean="0">
                <a:cs typeface="Arial" pitchFamily="34" charset="0"/>
              </a:rPr>
              <a:t> максимальная мощность </a:t>
            </a:r>
            <a:r>
              <a:rPr lang="ru-RU" sz="1650" dirty="0" err="1" smtClean="0">
                <a:cs typeface="Arial" pitchFamily="34" charset="0"/>
              </a:rPr>
              <a:t>энергопринимающих</a:t>
            </a:r>
            <a:r>
              <a:rPr lang="ru-RU" sz="1650" dirty="0" smtClean="0">
                <a:cs typeface="Arial" pitchFamily="34" charset="0"/>
              </a:rPr>
              <a:t> устройств подключение которых должно осуществляться </a:t>
            </a:r>
            <a:r>
              <a:rPr lang="ru-RU" sz="1650" b="1" u="sng" dirty="0" smtClean="0">
                <a:cs typeface="Arial" pitchFamily="34" charset="0"/>
              </a:rPr>
              <a:t>в срок до 1 года увеличилось со 100 до 150 кВт </a:t>
            </a:r>
            <a:r>
              <a:rPr lang="ru-RU" sz="1650" dirty="0" smtClean="0">
                <a:cs typeface="Arial" pitchFamily="34" charset="0"/>
              </a:rPr>
              <a:t>(обычный срок подключения – 2 года) (внесено Постановлением Правительства № 1015 от 05.10.2012).</a:t>
            </a:r>
          </a:p>
          <a:p>
            <a:pPr lvl="1" algn="just">
              <a:buFont typeface="Wingdings" pitchFamily="2" charset="2"/>
              <a:buChar char="Ø"/>
            </a:pPr>
            <a:endParaRPr lang="ru-RU" sz="1650" dirty="0" smtClean="0">
              <a:cs typeface="Arial" pitchFamily="34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sz="1650" dirty="0" smtClean="0">
                <a:cs typeface="Arial" pitchFamily="34" charset="0"/>
              </a:rPr>
              <a:t> для заявителей, осуществляющих </a:t>
            </a:r>
            <a:r>
              <a:rPr lang="ru-RU" sz="1650" dirty="0" err="1" smtClean="0">
                <a:cs typeface="Arial" pitchFamily="34" charset="0"/>
              </a:rPr>
              <a:t>техприсоединение</a:t>
            </a:r>
            <a:r>
              <a:rPr lang="ru-RU" sz="1650" dirty="0" smtClean="0">
                <a:cs typeface="Arial" pitchFamily="34" charset="0"/>
              </a:rPr>
              <a:t> </a:t>
            </a:r>
            <a:r>
              <a:rPr lang="ru-RU" sz="1650" dirty="0" err="1" smtClean="0">
                <a:cs typeface="Arial" pitchFamily="34" charset="0"/>
              </a:rPr>
              <a:t>энергопринимающих</a:t>
            </a:r>
            <a:r>
              <a:rPr lang="ru-RU" sz="1650" dirty="0" smtClean="0">
                <a:cs typeface="Arial" pitchFamily="34" charset="0"/>
              </a:rPr>
              <a:t> устройств мощностью </a:t>
            </a:r>
            <a:r>
              <a:rPr lang="ru-RU" sz="1650" b="1" u="sng" dirty="0" smtClean="0">
                <a:cs typeface="Arial" pitchFamily="34" charset="0"/>
              </a:rPr>
              <a:t>от 150 кВт до 670 кВт </a:t>
            </a:r>
            <a:r>
              <a:rPr lang="ru-RU" sz="1650" dirty="0" smtClean="0">
                <a:cs typeface="Arial" pitchFamily="34" charset="0"/>
              </a:rPr>
              <a:t>и присоединяющихся к электросетям с напряжением </a:t>
            </a:r>
            <a:r>
              <a:rPr lang="ru-RU" sz="1650" b="1" u="sng" dirty="0" smtClean="0">
                <a:cs typeface="Arial" pitchFamily="34" charset="0"/>
              </a:rPr>
              <a:t>до 10 кВт</a:t>
            </a:r>
            <a:r>
              <a:rPr lang="ru-RU" sz="1650" dirty="0" smtClean="0">
                <a:cs typeface="Arial" pitchFamily="34" charset="0"/>
              </a:rPr>
              <a:t>, действует </a:t>
            </a:r>
            <a:r>
              <a:rPr lang="ru-RU" sz="1650" b="1" u="sng" dirty="0" smtClean="0">
                <a:cs typeface="Arial" pitchFamily="34" charset="0"/>
              </a:rPr>
              <a:t>уведомительный порядок согласования </a:t>
            </a:r>
            <a:r>
              <a:rPr lang="ru-RU" sz="1650" dirty="0" smtClean="0">
                <a:cs typeface="Arial" pitchFamily="34" charset="0"/>
              </a:rPr>
              <a:t>с органом федерального надзора допуска к эксплуатации присоединяемых объектов (внесено Постановлением Правительства №1354 от 20.12.2012).</a:t>
            </a:r>
          </a:p>
          <a:p>
            <a:pPr lvl="1" algn="just">
              <a:buFont typeface="Arial" pitchFamily="34" charset="0"/>
              <a:buChar char="•"/>
            </a:pPr>
            <a:endParaRPr lang="ru-RU" sz="1650" dirty="0" smtClean="0">
              <a:cs typeface="Arial" pitchFamily="34" charset="0"/>
            </a:endParaRPr>
          </a:p>
          <a:p>
            <a:pPr marL="0" lvl="1" algn="just"/>
            <a:r>
              <a:rPr lang="ru-RU" sz="1650" dirty="0" smtClean="0">
                <a:cs typeface="Arial" pitchFamily="34" charset="0"/>
              </a:rPr>
              <a:t>3) </a:t>
            </a:r>
            <a:r>
              <a:rPr lang="ru-RU" sz="1650" dirty="0" smtClean="0"/>
              <a:t>Приказом ФСТ от 11 сентября 2012 г. N 209-э/1 </a:t>
            </a:r>
            <a:r>
              <a:rPr lang="ru-RU" sz="1650" b="1" u="sng" dirty="0" smtClean="0"/>
              <a:t>утверждены методические указания </a:t>
            </a:r>
            <a:r>
              <a:rPr lang="ru-RU" sz="1650" dirty="0" smtClean="0"/>
              <a:t>по  определению размера платы за технологическое присоединение к электрическим сетям, вступили в силу с декабря 2012 года.</a:t>
            </a:r>
          </a:p>
          <a:p>
            <a:pPr algn="just"/>
            <a:endParaRPr lang="ru-RU" sz="1800" dirty="0" smtClean="0">
              <a:cs typeface="Arial" pitchFamily="34" charset="0"/>
            </a:endParaRPr>
          </a:p>
          <a:p>
            <a:pPr lvl="1" algn="just">
              <a:buFont typeface="Arial" pitchFamily="34" charset="0"/>
              <a:buChar char="•"/>
            </a:pPr>
            <a:endParaRPr lang="ru-RU" sz="1600" dirty="0" smtClean="0">
              <a:cs typeface="Arial" pitchFamily="34" charset="0"/>
            </a:endParaRPr>
          </a:p>
          <a:p>
            <a:pPr marL="457200" indent="-457200">
              <a:buAutoNum type="arabicParenR"/>
            </a:pP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818308" y="324247"/>
            <a:ext cx="8515156" cy="684319"/>
          </a:xfrm>
        </p:spPr>
        <p:txBody>
          <a:bodyPr/>
          <a:lstStyle/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Исполнение Дорожной карты «Повышения доступности энергетической инфраструктуры</a:t>
            </a:r>
            <a:r>
              <a:rPr lang="ru-RU" sz="2500" dirty="0" smtClean="0"/>
              <a:t>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3164" y="1423177"/>
            <a:ext cx="1028707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ru-RU" dirty="0" smtClean="0"/>
              <a:t>Дорожная карта включает в себя </a:t>
            </a:r>
            <a:r>
              <a:rPr lang="ru-RU" b="1" u="sng" dirty="0" smtClean="0"/>
              <a:t>34 пункта-мероприятия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</a:p>
          <a:p>
            <a:pPr marL="786641" lvl="1" indent="-265113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полностью исполнено </a:t>
            </a:r>
            <a:r>
              <a:rPr lang="ru-RU" b="1" u="sng" dirty="0" smtClean="0"/>
              <a:t>8 пунктов-мероприятий</a:t>
            </a:r>
            <a:r>
              <a:rPr lang="ru-RU" dirty="0" smtClean="0"/>
              <a:t>; </a:t>
            </a:r>
          </a:p>
          <a:p>
            <a:pPr marL="786641" lvl="1" indent="-265113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ожидаемый эффект от исполненных мероприятий – сокращение срока ТП на </a:t>
            </a:r>
            <a:r>
              <a:rPr lang="ru-RU" b="1" u="sng" dirty="0" smtClean="0"/>
              <a:t>76 дней</a:t>
            </a:r>
            <a:r>
              <a:rPr lang="ru-RU" u="sng" dirty="0" smtClean="0"/>
              <a:t>. </a:t>
            </a:r>
          </a:p>
          <a:p>
            <a:pPr lvl="1" algn="just">
              <a:lnSpc>
                <a:spcPct val="150000"/>
              </a:lnSpc>
              <a:defRPr/>
            </a:pPr>
            <a:endParaRPr lang="ru-RU" dirty="0" smtClean="0"/>
          </a:p>
          <a:p>
            <a:pPr lvl="1" algn="just">
              <a:lnSpc>
                <a:spcPct val="150000"/>
              </a:lnSpc>
              <a:defRPr/>
            </a:pPr>
            <a:r>
              <a:rPr lang="ru-RU" dirty="0" smtClean="0"/>
              <a:t>Готовится новая редакция Распоряжения Правительства РФ (№1144-р) по дорожной карте: </a:t>
            </a:r>
          </a:p>
          <a:p>
            <a:pPr marL="786641" lvl="1" indent="-265113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дополнится новыми пятью пунктами, некоторые пункты будут заменены; </a:t>
            </a:r>
          </a:p>
          <a:p>
            <a:pPr marL="786641" lvl="1" indent="-265113"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ru-RU" dirty="0" smtClean="0"/>
              <a:t>по ряду не выполненных и находящихся в процессе исполнения пунктах замена сроков исполнения.</a:t>
            </a:r>
            <a:endParaRPr lang="ru-RU" dirty="0"/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458268" y="252239"/>
            <a:ext cx="8515156" cy="1008112"/>
          </a:xfrm>
        </p:spPr>
        <p:txBody>
          <a:bodyPr/>
          <a:lstStyle/>
          <a:p>
            <a:pPr algn="just"/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Ключевые изменения Методических указаний по определению размера платы за технологическое присоединение к электрическим сетям</a:t>
            </a:r>
          </a:p>
          <a:p>
            <a:pPr algn="just"/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148" y="2772519"/>
            <a:ext cx="9145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endParaRPr lang="ru-RU" sz="2000" dirty="0" smtClean="0"/>
          </a:p>
          <a:p>
            <a:pPr marL="457200" indent="-457200" algn="just"/>
            <a:r>
              <a:rPr lang="ru-RU" sz="2000" b="1" dirty="0" smtClean="0"/>
              <a:t>		</a:t>
            </a:r>
            <a:endParaRPr lang="ru-RU" dirty="0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2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2124" y="1344176"/>
            <a:ext cx="1029714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значительно </a:t>
            </a:r>
            <a:r>
              <a:rPr lang="ru-RU" sz="1800" b="1" u="sng" dirty="0" smtClean="0"/>
              <a:t>сокращен Перечень мероприятий </a:t>
            </a:r>
            <a:r>
              <a:rPr lang="ru-RU" sz="1800" dirty="0" smtClean="0"/>
              <a:t>по строительству объектов </a:t>
            </a:r>
            <a:r>
              <a:rPr lang="ru-RU" sz="1800" dirty="0" err="1" smtClean="0"/>
              <a:t>электросетевого</a:t>
            </a:r>
            <a:r>
              <a:rPr lang="ru-RU" sz="1800" dirty="0" smtClean="0"/>
              <a:t> хозяйства - от существующих объектов </a:t>
            </a:r>
            <a:r>
              <a:rPr lang="ru-RU" sz="1800" dirty="0" err="1" smtClean="0"/>
              <a:t>электросетевого</a:t>
            </a:r>
            <a:r>
              <a:rPr lang="ru-RU" sz="1800" dirty="0" smtClean="0"/>
              <a:t> хозяйства до присоединяемых </a:t>
            </a:r>
            <a:r>
              <a:rPr lang="ru-RU" sz="1800" dirty="0" err="1" smtClean="0"/>
              <a:t>энергопринимающих</a:t>
            </a:r>
            <a:r>
              <a:rPr lang="ru-RU" sz="1800" dirty="0" smtClean="0"/>
              <a:t> устройств («последняя миля»), расходы по которым включаются в плату за </a:t>
            </a:r>
            <a:r>
              <a:rPr lang="ru-RU" sz="1800" dirty="0" err="1" smtClean="0"/>
              <a:t>техприсоединение</a:t>
            </a:r>
            <a:r>
              <a:rPr lang="ru-RU" sz="1800" dirty="0" smtClean="0"/>
              <a:t> конкретному потребителю, исходя из выданных ему технических условий на присоединение. 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из состава расходов, включаемых в плату за технологическое присоединение к электрическим сетям, </a:t>
            </a:r>
            <a:r>
              <a:rPr lang="ru-RU" sz="1800" b="1" u="sng" dirty="0" smtClean="0"/>
              <a:t>исключен налог на прибыль</a:t>
            </a:r>
            <a:r>
              <a:rPr lang="ru-RU" sz="1800" dirty="0" smtClean="0"/>
              <a:t>. Налогообложение будет определяться для сетевой организации с учетом оказания услуги по передаче электрической энергии;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предусмотрено обязательное утверждение регулятором на регулируемый период для каждой сетевой организации </a:t>
            </a:r>
            <a:r>
              <a:rPr lang="ru-RU" sz="1800" b="1" u="sng" dirty="0" smtClean="0"/>
              <a:t>стандартизированных тарифных ставок </a:t>
            </a:r>
            <a:r>
              <a:rPr lang="ru-RU" sz="1800" dirty="0" smtClean="0"/>
              <a:t>и </a:t>
            </a:r>
            <a:r>
              <a:rPr lang="ru-RU" sz="1800" b="1" u="sng" dirty="0" smtClean="0"/>
              <a:t>ставок за единицу присоединяемой максимальной мощности</a:t>
            </a:r>
            <a:r>
              <a:rPr lang="ru-RU" sz="1800" dirty="0" smtClean="0"/>
              <a:t> (руб./кВт). Потребителю предоставлено право выбора способа расчета платы (по одному из видов ставок). Для потребителей с присоединяемой мощностью </a:t>
            </a:r>
            <a:r>
              <a:rPr lang="ru-RU" sz="1800" b="1" u="sng" dirty="0" smtClean="0"/>
              <a:t>более 10 МВА </a:t>
            </a:r>
            <a:r>
              <a:rPr lang="ru-RU" sz="1800" dirty="0" smtClean="0"/>
              <a:t>возможен </a:t>
            </a:r>
            <a:r>
              <a:rPr lang="ru-RU" sz="1800" b="1" u="sng" dirty="0" smtClean="0"/>
              <a:t>индивидуальный тариф.</a:t>
            </a:r>
          </a:p>
          <a:p>
            <a:pPr algn="just">
              <a:buFont typeface="Wingdings" pitchFamily="2" charset="2"/>
              <a:buChar char="Ø"/>
            </a:pPr>
            <a:endParaRPr lang="ru-RU" sz="1800" dirty="0" smtClean="0"/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/>
              <a:t> порядок расчета ставок за единицу максимальной мощности (руб./кВт) на регулируемый период определяется, исходя из средневзвешенного фактического объема максимальной мощности, присоединенной сетевой организацией </a:t>
            </a:r>
            <a:r>
              <a:rPr lang="ru-RU" sz="1800" b="1" u="sng" dirty="0" smtClean="0"/>
              <a:t>за предшествующие 3 года</a:t>
            </a:r>
            <a:r>
              <a:rPr lang="ru-RU" sz="1800" dirty="0" smtClean="0"/>
              <a:t>, и средней за 3 года фактической протяженности построенных кабельных и воздушных линий и утвержденных стандартизированных тарифных ставок.</a:t>
            </a:r>
          </a:p>
          <a:p>
            <a:pPr lvl="1" algn="just"/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82404" y="324247"/>
            <a:ext cx="4824536" cy="492235"/>
          </a:xfrm>
        </p:spPr>
        <p:txBody>
          <a:bodyPr/>
          <a:lstStyle/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Принципиальные вопросы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346040" y="1137425"/>
            <a:ext cx="9929882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800" b="1" cap="all" dirty="0" smtClean="0">
                <a:solidFill>
                  <a:srgbClr val="FF0000"/>
                </a:solidFill>
              </a:rPr>
              <a:t>Необходимо обеспечить опережающее развитие </a:t>
            </a:r>
            <a:r>
              <a:rPr lang="ru-RU" sz="1800" b="1" cap="all" dirty="0">
                <a:solidFill>
                  <a:srgbClr val="FF0000"/>
                </a:solidFill>
              </a:rPr>
              <a:t>сетевой </a:t>
            </a:r>
            <a:r>
              <a:rPr lang="ru-RU" sz="1800" b="1" cap="all" dirty="0" smtClean="0">
                <a:solidFill>
                  <a:srgbClr val="FF0000"/>
                </a:solidFill>
              </a:rPr>
              <a:t>инфраструктуры с учетом интересов как потребителей, так и сетевых компаний</a:t>
            </a:r>
            <a:endParaRPr lang="ru-RU" sz="1800" b="1" cap="all" dirty="0">
              <a:solidFill>
                <a:srgbClr val="FF0000"/>
              </a:solidFill>
            </a:endParaRPr>
          </a:p>
          <a:p>
            <a:pPr marL="285750" indent="-285750" algn="just">
              <a:buFont typeface="Arial" charset="0"/>
              <a:buChar char="•"/>
              <a:defRPr/>
            </a:pPr>
            <a:endParaRPr lang="ru-RU" sz="1800" b="1" dirty="0" smtClean="0"/>
          </a:p>
          <a:p>
            <a:pPr algn="just">
              <a:defRPr/>
            </a:pPr>
            <a:r>
              <a:rPr lang="ru-RU" sz="1800" b="1" cap="all" dirty="0" smtClean="0"/>
              <a:t>Земельные вопросы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b="1" u="sng" dirty="0" smtClean="0"/>
              <a:t>Ускорение</a:t>
            </a:r>
            <a:r>
              <a:rPr lang="ru-RU" sz="1800" dirty="0" smtClean="0"/>
              <a:t> </a:t>
            </a:r>
            <a:r>
              <a:rPr lang="ru-RU" sz="1800" dirty="0"/>
              <a:t>процесса выделения земель под строительство сетевых объектов </a:t>
            </a:r>
            <a:r>
              <a:rPr lang="ru-RU" sz="1800" b="1" u="sng" dirty="0" smtClean="0"/>
              <a:t>до </a:t>
            </a:r>
            <a:r>
              <a:rPr lang="ru-RU" sz="1800" b="1" u="sng" dirty="0"/>
              <a:t>1 месяца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b="1" u="sng" dirty="0"/>
              <a:t>Сокращение сроков</a:t>
            </a:r>
            <a:r>
              <a:rPr lang="ru-RU" sz="1800" dirty="0"/>
              <a:t> получения разрешения на строительство и земляные работы </a:t>
            </a:r>
            <a:r>
              <a:rPr lang="ru-RU" sz="1800" b="1" u="sng" dirty="0"/>
              <a:t>до 7 </a:t>
            </a:r>
            <a:r>
              <a:rPr lang="ru-RU" sz="1800" b="1" u="sng" dirty="0" smtClean="0"/>
              <a:t>дней</a:t>
            </a:r>
          </a:p>
          <a:p>
            <a:pPr marL="285750" indent="-285750" algn="just">
              <a:buFont typeface="Arial" charset="0"/>
              <a:buChar char="•"/>
              <a:defRPr/>
            </a:pPr>
            <a:endParaRPr lang="ru-RU" sz="1800" b="1" dirty="0" smtClean="0"/>
          </a:p>
          <a:p>
            <a:pPr algn="just">
              <a:defRPr/>
            </a:pPr>
            <a:r>
              <a:rPr lang="ru-RU" sz="1800" b="1" cap="all" dirty="0" smtClean="0"/>
              <a:t>Тарифы и потребители</a:t>
            </a:r>
            <a:endParaRPr lang="ru-RU" sz="1800" b="1" cap="all" dirty="0"/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dirty="0" smtClean="0"/>
              <a:t>Учет </a:t>
            </a:r>
            <a:r>
              <a:rPr lang="ru-RU" sz="1800" dirty="0"/>
              <a:t>выпадающих доходов при установлении льготных тарифов на </a:t>
            </a:r>
            <a:r>
              <a:rPr lang="ru-RU" sz="1800" dirty="0" smtClean="0"/>
              <a:t>ТП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Потребители </a:t>
            </a:r>
            <a:r>
              <a:rPr lang="ru-RU" sz="1800" dirty="0">
                <a:solidFill>
                  <a:srgbClr val="000000"/>
                </a:solidFill>
              </a:rPr>
              <a:t>должны быть ответственны за заявленный объем присоединяемой мощности: заявил, получил, </a:t>
            </a:r>
            <a:r>
              <a:rPr lang="ru-RU" sz="1800" dirty="0" smtClean="0">
                <a:solidFill>
                  <a:srgbClr val="000000"/>
                </a:solidFill>
              </a:rPr>
              <a:t>потребляй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rgbClr val="000000"/>
                </a:solidFill>
              </a:rPr>
              <a:t>Вернуть возможность для потребителей свыше 670 </a:t>
            </a:r>
            <a:r>
              <a:rPr lang="ru-RU" sz="1800" dirty="0" err="1" smtClean="0">
                <a:solidFill>
                  <a:srgbClr val="000000"/>
                </a:solidFill>
              </a:rPr>
              <a:t>кВТ</a:t>
            </a:r>
            <a:r>
              <a:rPr lang="ru-RU" sz="1800" dirty="0" smtClean="0">
                <a:solidFill>
                  <a:srgbClr val="000000"/>
                </a:solidFill>
              </a:rPr>
              <a:t> возможность индивидуального тарифа</a:t>
            </a:r>
            <a:endParaRPr lang="ru-RU" sz="1800" dirty="0">
              <a:solidFill>
                <a:srgbClr val="000000"/>
              </a:solidFill>
            </a:endParaRPr>
          </a:p>
          <a:p>
            <a:pPr algn="just">
              <a:defRPr/>
            </a:pPr>
            <a:endParaRPr lang="ru-RU" sz="1800" b="1" dirty="0" smtClean="0"/>
          </a:p>
          <a:p>
            <a:pPr algn="just">
              <a:defRPr/>
            </a:pPr>
            <a:r>
              <a:rPr lang="ru-RU" sz="1800" b="1" cap="all" dirty="0" smtClean="0"/>
              <a:t>Ответственность регионов</a:t>
            </a:r>
          </a:p>
          <a:p>
            <a:pPr algn="just">
              <a:defRPr/>
            </a:pPr>
            <a:r>
              <a:rPr lang="ru-RU" sz="1800" dirty="0" smtClean="0"/>
              <a:t>Региональные </a:t>
            </a:r>
            <a:r>
              <a:rPr lang="ru-RU" sz="1800" dirty="0"/>
              <a:t>власти должны синхронизировать: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dirty="0"/>
              <a:t>Схемы территориального планирования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dirty="0"/>
              <a:t>Программы территориального развития электроэнергетики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800" dirty="0"/>
              <a:t>Утверждаемые </a:t>
            </a:r>
            <a:r>
              <a:rPr lang="ru-RU" sz="1800" dirty="0" smtClean="0"/>
              <a:t>инвестиционные </a:t>
            </a:r>
            <a:r>
              <a:rPr lang="ru-RU" sz="1800" dirty="0"/>
              <a:t>программы электросетевых компаний</a:t>
            </a:r>
            <a:r>
              <a:rPr lang="ru-RU" sz="1800" dirty="0" smtClean="0"/>
              <a:t>.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2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/>
          <p:cNvSpPr>
            <a:spLocks noGrp="1"/>
          </p:cNvSpPr>
          <p:nvPr>
            <p:ph type="body" sz="quarter" idx="10"/>
          </p:nvPr>
        </p:nvSpPr>
        <p:spPr>
          <a:xfrm>
            <a:off x="1458268" y="180231"/>
            <a:ext cx="8515156" cy="684319"/>
          </a:xfrm>
        </p:spPr>
        <p:txBody>
          <a:bodyPr/>
          <a:lstStyle/>
          <a:p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Ответственность за принимаемые решения 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ФОИВов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и </a:t>
            </a: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РОИВов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"/>
          <p:cNvSpPr>
            <a:spLocks noChangeArrowheads="1"/>
          </p:cNvSpPr>
          <p:nvPr/>
        </p:nvSpPr>
        <p:spPr bwMode="auto">
          <a:xfrm>
            <a:off x="179390" y="1065987"/>
            <a:ext cx="102394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dirty="0" smtClean="0"/>
              <a:t>Для оценки </a:t>
            </a:r>
            <a:r>
              <a:rPr lang="ru-RU" sz="2000" dirty="0"/>
              <a:t>эффективности деятельности высших должностных лиц (руководителей высших исполнительных органов государственной власти) субъектов </a:t>
            </a:r>
            <a:r>
              <a:rPr lang="ru-RU" sz="2000" dirty="0" smtClean="0"/>
              <a:t>РФ по </a:t>
            </a:r>
            <a:r>
              <a:rPr lang="ru-RU" sz="2000" dirty="0"/>
              <a:t>созданию благоприятных условий ведения  предпринимательской </a:t>
            </a:r>
            <a:r>
              <a:rPr lang="ru-RU" sz="2000" dirty="0" smtClean="0"/>
              <a:t>деятельности </a:t>
            </a:r>
            <a:r>
              <a:rPr lang="ru-RU" sz="2000" dirty="0"/>
              <a:t>утверждены Указом Президента </a:t>
            </a:r>
            <a:r>
              <a:rPr lang="ru-RU" sz="2000" dirty="0" smtClean="0"/>
              <a:t>РФ от 10 сентября 2012г. №1276 и Распоряжением Правительства РФ от 15 ноября 2012г. №2096-р ключевые показатели эффективности.</a:t>
            </a:r>
            <a:endParaRPr lang="ru-RU" sz="20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4884420"/>
              </p:ext>
            </p:extLst>
          </p:nvPr>
        </p:nvGraphicFramePr>
        <p:xfrm>
          <a:off x="323410" y="3209127"/>
          <a:ext cx="10023950" cy="4060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240"/>
                <a:gridCol w="2527779"/>
                <a:gridCol w="3137931"/>
              </a:tblGrid>
              <a:tr h="71438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Целевые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ориентиры к 2018 г.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Орган, ответственный за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0823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Предельный срок подключения потребителей (до 150 кВт) с даты поступления заявки на ТП до даты подписания акта о технологическом присоединении,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днях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 281 до 40 дней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Министерство энергетики Российской Федерации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78599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Предельное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количество этапов (процедур), необходимых для ТП, штук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 10 до 5</a:t>
                      </a:r>
                      <a:endParaRPr lang="ru-RU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Министерство энергетики Российской Федерации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7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Снижение предельной стоимости подключения потребителей (до 150 кВт)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по договорам ТП, в процентах от ВНД на душу нас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1852 до 25%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Федеральная служба по тарифам России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5"/>
          <p:cNvPicPr>
            <a:picLocks noChangeAspect="1"/>
          </p:cNvPicPr>
          <p:nvPr/>
        </p:nvPicPr>
        <p:blipFill>
          <a:blip r:embed="rId2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14252" y="180231"/>
            <a:ext cx="8515156" cy="684319"/>
          </a:xfrm>
        </p:spPr>
        <p:txBody>
          <a:bodyPr/>
          <a:lstStyle/>
          <a:p>
            <a:pPr>
              <a:defRPr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Информационный ресурс на базе единого портала технологических присоединений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44" y="1137425"/>
            <a:ext cx="5993293" cy="2824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42876" y="1274304"/>
            <a:ext cx="4203692" cy="2506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</a:pPr>
            <a:r>
              <a:rPr lang="ru-RU" sz="1800" b="1" dirty="0" smtClean="0"/>
              <a:t>При содействии ОАО «ФСК» и ОАО «МРСК» был создан информационный ресурс (</a:t>
            </a:r>
            <a:r>
              <a:rPr lang="ru-RU" sz="1800" b="1" dirty="0" err="1" smtClean="0"/>
              <a:t>портал-тп.рф</a:t>
            </a:r>
            <a:r>
              <a:rPr lang="ru-RU" sz="1800" b="1" dirty="0" smtClean="0"/>
              <a:t>), обеспечивающий размещение информации сетевых организаций о процедуре и местах возможного технологического присоединения.</a:t>
            </a:r>
            <a:endParaRPr lang="ru-RU" sz="1800" b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726" y="4209483"/>
            <a:ext cx="10358510" cy="307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0000"/>
              </a:lnSpc>
            </a:pPr>
            <a:r>
              <a:rPr lang="ru-RU" sz="1900" dirty="0" smtClean="0"/>
              <a:t>В настоящее время портал находится на стадии доработки. По мнению Минэнерго России ресурс должен в том числе содержать информацию по:</a:t>
            </a:r>
          </a:p>
          <a:p>
            <a:pPr marL="0" lvl="1" algn="just">
              <a:lnSpc>
                <a:spcPct val="110000"/>
              </a:lnSpc>
            </a:pPr>
            <a:endParaRPr lang="ru-RU" sz="500" dirty="0" smtClean="0">
              <a:solidFill>
                <a:srgbClr val="FF0000"/>
              </a:solidFill>
            </a:endParaRPr>
          </a:p>
          <a:p>
            <a:pPr marL="265113" lvl="1" indent="-265113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900" dirty="0" smtClean="0"/>
              <a:t>Решениям федерального и региональных органов исполнительной власти в области регулирования тарифов по установлению платы за технологическое присоединение к электрическим сетям.</a:t>
            </a:r>
          </a:p>
          <a:p>
            <a:pPr marL="265113" lvl="1" indent="-265113" algn="just"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1900" dirty="0" smtClean="0"/>
              <a:t>Электронный калькулятор расчета размера платы технологического присоединения, учитывающий действующие на текущий период решения региональных органов исполнительной власти в области регулирования тарифов по установлению платы за технологическое присоединение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b="39107"/>
          <a:stretch>
            <a:fillRect/>
          </a:stretch>
        </p:blipFill>
        <p:spPr bwMode="auto">
          <a:xfrm>
            <a:off x="0" y="0"/>
            <a:ext cx="13303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Httm96w0ueA6WxLt4OQ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ZZD0C5S0yEzmK9h9eJ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69hEU89kqAff9omcY8w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9_OLB.tEKOgpcvtD_Aq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a_QZ_BWUm0_JQBSnZu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vMUyfz3k.P33Ny.Hhq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8uYK0nnUeBjdh3XbnU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75KLkPpUapfMOAuVFN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BKi3jkmE6WV21jw66W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y5_BMWAk6fbmsQE77Lw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HBEEawvEikY30BIwksS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XSlIjHBDkC17qfr4oyj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pZNCpXqESiaLYHFXT9d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sPGXa5Gk69xNIU5tmF.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NP9_0fqkCDzvnU72gQ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VHMKtbHvEq6RQu4jN1T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dL1gaaHk.HS.7.o4xaI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IIY58yd02rjx1s_Fo8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KfOR4nfkuWbCowII4ZJw"/>
</p:tagLst>
</file>

<file path=ppt/theme/theme1.xml><?xml version="1.0" encoding="utf-8"?>
<a:theme xmlns:a="http://schemas.openxmlformats.org/drawingml/2006/main" name="Тема Office">
  <a:themeElements>
    <a:clrScheme name="СГК">
      <a:dk1>
        <a:sysClr val="windowText" lastClr="000000"/>
      </a:dk1>
      <a:lt1>
        <a:sysClr val="window" lastClr="FFFFFF"/>
      </a:lt1>
      <a:dk2>
        <a:srgbClr val="2553A4"/>
      </a:dk2>
      <a:lt2>
        <a:srgbClr val="EEECE1"/>
      </a:lt2>
      <a:accent1>
        <a:srgbClr val="5A5B5E"/>
      </a:accent1>
      <a:accent2>
        <a:srgbClr val="C7C9CB"/>
      </a:accent2>
      <a:accent3>
        <a:srgbClr val="F8EA18"/>
      </a:accent3>
      <a:accent4>
        <a:srgbClr val="FF0000"/>
      </a:accent4>
      <a:accent5>
        <a:srgbClr val="F8A80E"/>
      </a:accent5>
      <a:accent6>
        <a:srgbClr val="20215F"/>
      </a:accent6>
      <a:hlink>
        <a:srgbClr val="0000FF"/>
      </a:hlink>
      <a:folHlink>
        <a:srgbClr val="FF0000"/>
      </a:folHlink>
    </a:clrScheme>
    <a:fontScheme name="СГ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5417</TotalTime>
  <Words>1302</Words>
  <Application>Microsoft Office PowerPoint</Application>
  <PresentationFormat>Произвольный</PresentationFormat>
  <Paragraphs>168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Связи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???</vt:lpstr>
      <vt:lpstr>???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Понятие «Последней мили»</vt:lpstr>
      <vt:lpstr>Перекрестное субсидирование населения за счет  бизнеса и бюджета в доходах РСК  До 1 января 2014 года</vt:lpstr>
      <vt:lpstr>Перекрестное субсидирование населения за счет  бизнеса и бюджета в доходах РСК.  После 1 января 2014 года</vt:lpstr>
      <vt:lpstr>30 млрд. убытков (51%) от ликвидации  последней мили сконцентрированы в 15 регионах</vt:lpstr>
      <vt:lpstr>Предлагаемые Правительством РФ решения для сглаживания последствий отмены механизма «последней мили»</vt:lpstr>
      <vt:lpstr>Слайд 16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KAS</cp:lastModifiedBy>
  <cp:revision>606</cp:revision>
  <dcterms:created xsi:type="dcterms:W3CDTF">2013-02-07T07:37:18Z</dcterms:created>
  <dcterms:modified xsi:type="dcterms:W3CDTF">2013-04-18T12:39:21Z</dcterms:modified>
</cp:coreProperties>
</file>