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6"/>
  </p:notesMasterIdLst>
  <p:sldIdLst>
    <p:sldId id="293" r:id="rId3"/>
    <p:sldId id="296" r:id="rId4"/>
    <p:sldId id="281" r:id="rId5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4" autoAdjust="0"/>
    <p:restoredTop sz="96774" autoAdjust="0"/>
  </p:normalViewPr>
  <p:slideViewPr>
    <p:cSldViewPr>
      <p:cViewPr>
        <p:scale>
          <a:sx n="97" d="100"/>
          <a:sy n="97" d="100"/>
        </p:scale>
        <p:origin x="-858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3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713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100"/>
            </a:lvl1pPr>
          </a:lstStyle>
          <a:p>
            <a:fld id="{F8301197-C488-4A7B-8967-9B98EF63DC32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0" rIns="91420" bIns="4571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vert="horz" lIns="91420" tIns="45710" rIns="91420" bIns="4571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3713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3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100"/>
            </a:lvl1pPr>
          </a:lstStyle>
          <a:p>
            <a:fld id="{910E9575-2568-4ADC-8512-2EAF9C2553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799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820255-B79C-4EBB-AAAF-3732921769A1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456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820255-B79C-4EBB-AAAF-3732921769A1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935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A6A62-48E8-460E-8742-374B53BBE74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2E463-2222-4B83-9C71-C73EA7E8D7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103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6A6EC-6B2D-4155-A671-48C9FC1E64F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00CF8-FD2C-474D-A7A1-ABECB8F32D5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0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5AF37-FB5C-4F8F-BA93-C3115C1C356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06CE4-1A4C-4D9E-806C-9EB48EBBD6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293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AC53-1E16-45A2-A09C-B61F53F4B13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Confidential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439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AB55-8162-42A3-90EC-5A25D8C30B2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Confidential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4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A42A-2406-4F4D-BB76-D097C4B4A3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Confidential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715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80E5-A777-467E-A1D7-72FEBFE146F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Confidential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906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0737-4236-4A36-A362-E1D2C35D59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Confidential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22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CA84-B3CF-4851-A757-BDD53BD2BF7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Confidential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196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B0E5F-02D9-4772-9CFC-E151670669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Confidential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1722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C1AE0-FA6B-4933-9A9A-4E5AE950C2E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Confidential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45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4F729-7A5A-4870-9D3C-A0EDD7C8CE8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7369F-6324-4A0A-A9C4-92F9535516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578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465C-83DD-4EEA-BB30-AEA9B47FBAA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Confidential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821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4930-7E2F-4B99-B032-7C6045074A9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Confidential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007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9FF31-50B2-4201-AFF1-F9530D6B4D9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Confidential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560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1514C-8B44-477C-BE35-033269F87D4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FDB21-A65D-447F-933F-7847A510174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219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11FF3-EEB8-454D-8AD6-472FE71A67E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FF91C-B542-4DDA-880C-D32E74CC854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294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DC7DE-C577-46F6-91FE-2FBFB4459C9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85492-0035-4A37-A38D-A2406DCBD8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15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1C83B-C6DE-423C-A61D-4F3753358A3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41B97-8637-4244-8D6F-19A77EAE3E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716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71A99-3105-4896-BE65-4216DD6DC0E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63BF3-1EE7-4186-9A14-013D353F33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830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F136D-FA54-4186-B5A1-32A14A682DE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53F8F-3953-4D14-B5CA-C61EA453792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952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75099-3FDB-4D4D-A6DD-F47EFDB5063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24E1-4FFC-4255-9299-FB67D3DA2C7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165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77014B-4625-4358-9186-74CDCA1EEE7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80E65D-3E3C-4DFC-8BEB-2A965312273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962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476E8-0F42-4289-B7C4-347337C300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Confidential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75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0001" y="836712"/>
            <a:ext cx="8643998" cy="45719"/>
          </a:xfrm>
          <a:prstGeom prst="roundRect">
            <a:avLst/>
          </a:prstGeom>
          <a:solidFill>
            <a:srgbClr val="094C95"/>
          </a:solidFill>
        </p:spPr>
        <p:style>
          <a:lnRef idx="1">
            <a:schemeClr val="accent1"/>
          </a:lnRef>
          <a:fillRef idx="1003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7"/>
          <p:cNvSpPr>
            <a:spLocks noGrp="1"/>
          </p:cNvSpPr>
          <p:nvPr/>
        </p:nvSpPr>
        <p:spPr>
          <a:xfrm>
            <a:off x="6588919" y="63290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2" descr="C:\Documents and Settings\ledachkova-ia\Рабочий стол\ZEBRA DESIGN BRANDING\Лого без ОАО\OAT Logo\OAT-Logo-Color-80x80mm-3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00" b="31477"/>
          <a:stretch/>
        </p:blipFill>
        <p:spPr bwMode="auto">
          <a:xfrm>
            <a:off x="297558" y="36100"/>
            <a:ext cx="1871910" cy="68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"/>
          <p:cNvSpPr>
            <a:spLocks noChangeArrowheads="1"/>
          </p:cNvSpPr>
          <p:nvPr/>
        </p:nvSpPr>
        <p:spPr bwMode="auto">
          <a:xfrm>
            <a:off x="2659063" y="139700"/>
            <a:ext cx="52847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ln w="11430"/>
                <a:solidFill>
                  <a:srgbClr val="C00000"/>
                </a:solidFill>
                <a:latin typeface="Arial"/>
              </a:rPr>
              <a:t>ОБЩЕСТВО С ОГРАНИЧЕННОЙ ОТВЕТСТВЕННОСТЬЮ</a:t>
            </a:r>
          </a:p>
          <a:p>
            <a:pPr algn="ctr">
              <a:defRPr/>
            </a:pPr>
            <a:r>
              <a:rPr lang="ru-RU" sz="1400" dirty="0">
                <a:ln w="11430"/>
                <a:solidFill>
                  <a:srgbClr val="C00000"/>
                </a:solidFill>
                <a:latin typeface="Arial"/>
              </a:rPr>
              <a:t>«ДИМИТРОВГРАДСКИЙ ЗАВОД </a:t>
            </a:r>
            <a:r>
              <a:rPr lang="ru-RU" sz="1400" dirty="0" smtClean="0">
                <a:ln w="11430"/>
                <a:solidFill>
                  <a:srgbClr val="C00000"/>
                </a:solidFill>
                <a:latin typeface="Arial"/>
              </a:rPr>
              <a:t>АВТОКОМПОНЕНТОВ»</a:t>
            </a:r>
            <a:endParaRPr lang="ru-RU" sz="1400" dirty="0">
              <a:ln w="11430"/>
              <a:solidFill>
                <a:srgbClr val="C00000"/>
              </a:solidFill>
              <a:latin typeface="Arial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67543" y="1428736"/>
            <a:ext cx="8336161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400" b="1" dirty="0">
                <a:solidFill>
                  <a:prstClr val="black"/>
                </a:solidFill>
              </a:rPr>
              <a:t>Местонахождение</a:t>
            </a:r>
            <a:r>
              <a:rPr lang="ru-RU" sz="1400" dirty="0">
                <a:solidFill>
                  <a:prstClr val="black"/>
                </a:solidFill>
              </a:rPr>
              <a:t>: г. </a:t>
            </a:r>
            <a:r>
              <a:rPr lang="ru-RU" sz="1400" dirty="0" smtClean="0">
                <a:solidFill>
                  <a:prstClr val="black"/>
                </a:solidFill>
              </a:rPr>
              <a:t>Димитровград, Ульяновская область, Россия</a:t>
            </a:r>
            <a:endParaRPr lang="ru-RU" sz="1400" dirty="0">
              <a:solidFill>
                <a:prstClr val="black"/>
              </a:solidFill>
            </a:endParaRPr>
          </a:p>
          <a:p>
            <a:r>
              <a:rPr lang="ru-RU" sz="1400" b="1" dirty="0" smtClean="0">
                <a:solidFill>
                  <a:prstClr val="black"/>
                </a:solidFill>
              </a:rPr>
              <a:t>Число </a:t>
            </a:r>
            <a:r>
              <a:rPr lang="ru-RU" sz="1400" b="1" dirty="0">
                <a:solidFill>
                  <a:prstClr val="black"/>
                </a:solidFill>
              </a:rPr>
              <a:t>работающих</a:t>
            </a:r>
            <a:r>
              <a:rPr lang="ru-RU" sz="1400" dirty="0">
                <a:solidFill>
                  <a:prstClr val="black"/>
                </a:solidFill>
              </a:rPr>
              <a:t>: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ru-RU" sz="1400" b="1" dirty="0" smtClean="0">
                <a:solidFill>
                  <a:srgbClr val="0000FF"/>
                </a:solidFill>
              </a:rPr>
              <a:t>1604 </a:t>
            </a:r>
            <a:r>
              <a:rPr lang="ru-RU" sz="1400" dirty="0" smtClean="0">
                <a:solidFill>
                  <a:prstClr val="black"/>
                </a:solidFill>
              </a:rPr>
              <a:t>чел</a:t>
            </a:r>
            <a:r>
              <a:rPr lang="ru-RU" sz="1400" dirty="0">
                <a:solidFill>
                  <a:prstClr val="black"/>
                </a:solidFill>
              </a:rPr>
              <a:t>., в том числе </a:t>
            </a:r>
          </a:p>
          <a:p>
            <a:r>
              <a:rPr lang="ru-RU" sz="1400" dirty="0" smtClean="0">
                <a:solidFill>
                  <a:prstClr val="black"/>
                </a:solidFill>
              </a:rPr>
              <a:t>- основных </a:t>
            </a:r>
            <a:r>
              <a:rPr lang="ru-RU" sz="1400" dirty="0">
                <a:solidFill>
                  <a:prstClr val="black"/>
                </a:solidFill>
              </a:rPr>
              <a:t>рабочих </a:t>
            </a:r>
            <a:r>
              <a:rPr lang="ru-RU" sz="1400" b="1" dirty="0" smtClean="0">
                <a:solidFill>
                  <a:srgbClr val="0000FF"/>
                </a:solidFill>
              </a:rPr>
              <a:t>768</a:t>
            </a:r>
            <a:r>
              <a:rPr lang="ru-RU" sz="1400" dirty="0" smtClean="0">
                <a:solidFill>
                  <a:prstClr val="black"/>
                </a:solidFill>
              </a:rPr>
              <a:t> чел.;</a:t>
            </a:r>
            <a:endParaRPr lang="ru-RU" sz="1400" dirty="0">
              <a:solidFill>
                <a:prstClr val="black"/>
              </a:solidFill>
            </a:endParaRPr>
          </a:p>
          <a:p>
            <a:r>
              <a:rPr lang="ru-RU" sz="1400" dirty="0">
                <a:solidFill>
                  <a:prstClr val="black"/>
                </a:solidFill>
              </a:rPr>
              <a:t>- вспомогательных рабочих </a:t>
            </a:r>
            <a:r>
              <a:rPr lang="ru-RU" sz="1400" b="1" dirty="0" smtClean="0">
                <a:solidFill>
                  <a:srgbClr val="0000FF"/>
                </a:solidFill>
              </a:rPr>
              <a:t>498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чел</a:t>
            </a:r>
            <a:r>
              <a:rPr lang="ru-RU" sz="1400" dirty="0" smtClean="0">
                <a:solidFill>
                  <a:prstClr val="black"/>
                </a:solidFill>
              </a:rPr>
              <a:t>.;</a:t>
            </a:r>
            <a:endParaRPr lang="ru-RU" sz="1400" dirty="0">
              <a:solidFill>
                <a:prstClr val="black"/>
              </a:solidFill>
            </a:endParaRPr>
          </a:p>
          <a:p>
            <a:pPr>
              <a:buFontTx/>
              <a:buChar char="-"/>
            </a:pPr>
            <a:r>
              <a:rPr lang="ru-RU" sz="1400" dirty="0" smtClean="0">
                <a:solidFill>
                  <a:prstClr val="black"/>
                </a:solidFill>
              </a:rPr>
              <a:t>руководителей</a:t>
            </a:r>
            <a:r>
              <a:rPr lang="ru-RU" sz="1400" dirty="0">
                <a:solidFill>
                  <a:prstClr val="black"/>
                </a:solidFill>
              </a:rPr>
              <a:t>, специалистов и служащих </a:t>
            </a:r>
            <a:r>
              <a:rPr lang="ru-RU" sz="1400" b="1" dirty="0" smtClean="0">
                <a:solidFill>
                  <a:srgbClr val="0000FF"/>
                </a:solidFill>
              </a:rPr>
              <a:t>338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чел. </a:t>
            </a: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prstClr val="black"/>
                </a:solidFill>
              </a:rPr>
              <a:t>Общая </a:t>
            </a:r>
            <a:r>
              <a:rPr lang="ru-RU" sz="1400" b="1" dirty="0">
                <a:solidFill>
                  <a:prstClr val="black"/>
                </a:solidFill>
              </a:rPr>
              <a:t>площадь</a:t>
            </a:r>
            <a:r>
              <a:rPr lang="ru-RU" sz="1400" dirty="0">
                <a:solidFill>
                  <a:prstClr val="black"/>
                </a:solidFill>
              </a:rPr>
              <a:t>: </a:t>
            </a:r>
            <a:r>
              <a:rPr lang="ru-RU" sz="1400" dirty="0" smtClean="0">
                <a:solidFill>
                  <a:prstClr val="black"/>
                </a:solidFill>
              </a:rPr>
              <a:t>около </a:t>
            </a:r>
            <a:r>
              <a:rPr lang="ru-RU" sz="1400" b="1" dirty="0" smtClean="0">
                <a:solidFill>
                  <a:srgbClr val="0000FF"/>
                </a:solidFill>
              </a:rPr>
              <a:t>50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тыс. </a:t>
            </a:r>
            <a:r>
              <a:rPr lang="ru-RU" sz="1400" dirty="0" err="1">
                <a:solidFill>
                  <a:prstClr val="black"/>
                </a:solidFill>
              </a:rPr>
              <a:t>кв.м</a:t>
            </a:r>
            <a:r>
              <a:rPr lang="ru-RU" sz="14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0" name="Rectangle 234"/>
          <p:cNvSpPr>
            <a:spLocks noChangeArrowheads="1"/>
          </p:cNvSpPr>
          <p:nvPr/>
        </p:nvSpPr>
        <p:spPr bwMode="auto">
          <a:xfrm>
            <a:off x="500034" y="2928934"/>
            <a:ext cx="2768511" cy="160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Технологии:</a:t>
            </a:r>
          </a:p>
          <a:p>
            <a:pPr>
              <a:spcBef>
                <a:spcPct val="20000"/>
              </a:spcBef>
              <a:buFont typeface="Arial" pitchFamily="34" charset="0"/>
              <a:buChar char="●"/>
            </a:pP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Обработка металлов давлением;</a:t>
            </a:r>
          </a:p>
          <a:p>
            <a:pPr>
              <a:spcBef>
                <a:spcPct val="20000"/>
              </a:spcBef>
              <a:buFont typeface="Arial" pitchFamily="34" charset="0"/>
              <a:buChar char="●"/>
            </a:pP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Обработка металлов резанием;</a:t>
            </a:r>
          </a:p>
          <a:p>
            <a:pPr>
              <a:spcBef>
                <a:spcPct val="20000"/>
              </a:spcBef>
              <a:buFont typeface="Arial" pitchFamily="34" charset="0"/>
              <a:buChar char="●"/>
            </a:pP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Переработка пластмассы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●"/>
            </a:pP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Термообработка металла;</a:t>
            </a: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●"/>
            </a:pP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Сборка;</a:t>
            </a:r>
          </a:p>
          <a:p>
            <a:pPr>
              <a:spcBef>
                <a:spcPct val="20000"/>
              </a:spcBef>
              <a:buFont typeface="Arial" pitchFamily="34" charset="0"/>
              <a:buChar char="●"/>
            </a:pP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Быстрое </a:t>
            </a:r>
            <a:r>
              <a:rPr lang="ru-RU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прототипирование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34"/>
          <p:cNvSpPr>
            <a:spLocks noChangeArrowheads="1"/>
          </p:cNvSpPr>
          <p:nvPr/>
        </p:nvSpPr>
        <p:spPr bwMode="auto">
          <a:xfrm>
            <a:off x="4143372" y="2857496"/>
            <a:ext cx="4587503" cy="161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Оборудование:</a:t>
            </a:r>
            <a:endParaRPr lang="ru-RU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●"/>
            </a:pP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Механические, гидравлические и пневматические прессы;</a:t>
            </a: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●"/>
            </a:pP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Металлорежущее оборудование;</a:t>
            </a: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●"/>
            </a:pP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Термопласт автоматы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●"/>
            </a:pP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Термообрабатывающее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и моющее оборудование;</a:t>
            </a: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●"/>
            </a:pP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Специальное сборочное и испытательное оборудование;</a:t>
            </a:r>
          </a:p>
          <a:p>
            <a:pPr>
              <a:spcBef>
                <a:spcPct val="20000"/>
              </a:spcBef>
              <a:buFont typeface="Arial" pitchFamily="34" charset="0"/>
              <a:buChar char="●"/>
            </a:pP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Оборудование для быстрого </a:t>
            </a:r>
            <a:r>
              <a:rPr lang="ru-RU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прототипирования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8118" y="928670"/>
            <a:ext cx="859492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ООО «Димитровградский завод автокомпонентов»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5720" y="4572009"/>
            <a:ext cx="4071966" cy="31085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Основные виды продукции ДЗА:</a:t>
            </a:r>
          </a:p>
          <a:p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Внутренние и наружные ручки двери</a:t>
            </a:r>
          </a:p>
          <a:p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Выключатели зажигания, комплекты</a:t>
            </a:r>
          </a:p>
          <a:p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Замки капота, замки дверей, замки крышки багажника, замки сиденья, тяги, привода крышки багажника</a:t>
            </a:r>
          </a:p>
          <a:p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Шланги тормоза, </a:t>
            </a:r>
            <a:r>
              <a:rPr lang="ru-RU" sz="120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шарниры</a:t>
            </a:r>
            <a:r>
              <a:rPr lang="ru-RU" sz="12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гидрокорректоры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Радиаторы охлаждения и </a:t>
            </a:r>
            <a:r>
              <a:rPr lang="ru-RU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отопителя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Радиатор охлаждения с </a:t>
            </a:r>
            <a:r>
              <a:rPr lang="ru-RU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электровентилятором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и шлангами в сборе</a:t>
            </a:r>
          </a:p>
          <a:p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Карбюраторы, насосы бензиновые, патрубок дроссельный</a:t>
            </a:r>
          </a:p>
          <a:p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00562" y="4572008"/>
            <a:ext cx="4071966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572000" y="4572008"/>
            <a:ext cx="39290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Номенклатура изделий:</a:t>
            </a:r>
          </a:p>
          <a:p>
            <a:pPr algn="ctr">
              <a:defRPr/>
            </a:pP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цех пластмасс –946 наименований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цех радиаторов – 126 наименований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цех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автоизделий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- 173 наименования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цех кузовной арматуры – 248 наименований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перепродажа – 181 наименований</a:t>
            </a:r>
          </a:p>
          <a:p>
            <a:pPr lvl="1">
              <a:defRPr/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ИТОГО: 1674 наименования продукции</a:t>
            </a:r>
          </a:p>
        </p:txBody>
      </p:sp>
    </p:spTree>
    <p:extLst>
      <p:ext uri="{BB962C8B-B14F-4D97-AF65-F5344CB8AC3E}">
        <p14:creationId xmlns:p14="http://schemas.microsoft.com/office/powerpoint/2010/main" val="407448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49238" y="836613"/>
            <a:ext cx="8645525" cy="46037"/>
          </a:xfrm>
          <a:prstGeom prst="roundRect">
            <a:avLst/>
          </a:prstGeom>
          <a:solidFill>
            <a:srgbClr val="094C95"/>
          </a:solidFill>
        </p:spPr>
        <p:style>
          <a:lnRef idx="1">
            <a:schemeClr val="accent1"/>
          </a:lnRef>
          <a:fillRef idx="1003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6388" name="Picture 2" descr="C:\Documents and Settings\ledachkova-ia\Рабочий стол\ZEBRA DESIGN BRANDING\Лого без ОАО\OAT Logo\OAT-Logo-Color-80x80mm-300.jpg"/>
          <p:cNvPicPr>
            <a:picLocks noChangeAspect="1" noChangeArrowheads="1"/>
          </p:cNvPicPr>
          <p:nvPr/>
        </p:nvPicPr>
        <p:blipFill>
          <a:blip r:embed="rId3" cstate="print"/>
          <a:srcRect t="32100" b="31477"/>
          <a:stretch>
            <a:fillRect/>
          </a:stretch>
        </p:blipFill>
        <p:spPr bwMode="auto">
          <a:xfrm>
            <a:off x="296863" y="36513"/>
            <a:ext cx="1873250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Прямоугольник 1"/>
          <p:cNvSpPr>
            <a:spLocks noChangeArrowheads="1"/>
          </p:cNvSpPr>
          <p:nvPr/>
        </p:nvSpPr>
        <p:spPr bwMode="auto">
          <a:xfrm>
            <a:off x="2659063" y="139700"/>
            <a:ext cx="5284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C00000"/>
                </a:solidFill>
                <a:latin typeface="Arial" charset="0"/>
              </a:rPr>
              <a:t>ОБЩЕСТВО С ОГРАНИЧЕННОЙ ОТВЕТСТВЕННОСТЬЮ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C00000"/>
                </a:solidFill>
                <a:latin typeface="Arial" charset="0"/>
              </a:rPr>
              <a:t>«ДИМИТРОВГРАДСКИЙ ЗАВОД АВТОКОМПОНЕНТОВ»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199" y="882651"/>
            <a:ext cx="8437563" cy="458788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ЦЕХ ПЛАСТМАСС. ПРОДУКТОВАЯ ЛИНЕЙКА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4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49239" y="1556792"/>
            <a:ext cx="8645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ru-RU" sz="1200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ru-RU" sz="1200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ru-RU" sz="1200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ru-RU" sz="1200" dirty="0">
              <a:solidFill>
                <a:prstClr val="black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082737"/>
              </p:ext>
            </p:extLst>
          </p:nvPr>
        </p:nvGraphicFramePr>
        <p:xfrm>
          <a:off x="214282" y="1285860"/>
          <a:ext cx="8501122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/>
                <a:gridCol w="5786478"/>
              </a:tblGrid>
              <a:tr h="4074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Номенклатура изготавливаемой  продукции - 946 позиций, в том числе: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8288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Пепельницы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для поставки на «АВТОВАЗ»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для поставки на «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ДжиЭм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-АВТОВАЗ»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для поставки на другие OEM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для поставки на вторичный рынок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889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Детали интерьера и экстерьера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для поставки на «АВТОВАЗ»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для поставки на «ОАГ»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для поставки на другие OEM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для поставки на вторичный рынок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Детали для внутреннего потребления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(бачки радиатора, детали ручек двери, детали замка зажигания, карбюратора, детали зеркала и др.)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1857364"/>
            <a:ext cx="1846399" cy="171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2" y="1857365"/>
            <a:ext cx="1857388" cy="18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3786190"/>
            <a:ext cx="1928826" cy="142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8"/>
          <p:cNvPicPr>
            <a:picLocks noChangeAspect="1" noChangeArrowheads="1"/>
          </p:cNvPicPr>
          <p:nvPr/>
        </p:nvPicPr>
        <p:blipFill>
          <a:blip r:embed="rId7" cstate="print"/>
          <a:srcRect l="19083" t="7619" r="17940"/>
          <a:stretch>
            <a:fillRect/>
          </a:stretch>
        </p:blipFill>
        <p:spPr bwMode="auto">
          <a:xfrm>
            <a:off x="3071802" y="1857365"/>
            <a:ext cx="1571636" cy="172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\\server-sdc\папка обмена\Демяшина\фото\Зеркала и комплетация\2123-820124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2066" y="5464959"/>
            <a:ext cx="1857388" cy="1393041"/>
          </a:xfrm>
          <a:prstGeom prst="rect">
            <a:avLst/>
          </a:prstGeom>
          <a:noFill/>
        </p:spPr>
      </p:pic>
      <p:pic>
        <p:nvPicPr>
          <p:cNvPr id="4" name="Picture 2" descr="\\server-sdc\папка обмена\Демяшина\фото\Мелочь\2123-620510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00364" y="5357826"/>
            <a:ext cx="2000232" cy="1500174"/>
          </a:xfrm>
          <a:prstGeom prst="rect">
            <a:avLst/>
          </a:prstGeom>
          <a:noFill/>
        </p:spPr>
      </p:pic>
      <p:pic>
        <p:nvPicPr>
          <p:cNvPr id="6" name="Picture 3" descr="\\server-sdc\папка обмена\Демяшина\фото\Пробки т.б и клапаны\2108-351021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00892" y="5464935"/>
            <a:ext cx="1928826" cy="1393065"/>
          </a:xfrm>
          <a:prstGeom prst="rect">
            <a:avLst/>
          </a:prstGeom>
          <a:noFill/>
        </p:spPr>
      </p:pic>
      <p:pic>
        <p:nvPicPr>
          <p:cNvPr id="18" name="Picture 4" descr="\\server-sdc\папка обмена\Демяшина\фото\Ручки, рукоятки и поручни\DSCF172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00892" y="3857628"/>
            <a:ext cx="1952639" cy="1464479"/>
          </a:xfrm>
          <a:prstGeom prst="rect">
            <a:avLst/>
          </a:prstGeom>
          <a:noFill/>
        </p:spPr>
      </p:pic>
      <p:pic>
        <p:nvPicPr>
          <p:cNvPr id="19" name="Picture 2" descr="\\server-sdc\папка обмена\Демяшина\фото\Ручки, рукоятки и поручни\2103-1703088.JPG"/>
          <p:cNvPicPr>
            <a:picLocks noChangeAspect="1" noChangeArrowheads="1"/>
          </p:cNvPicPr>
          <p:nvPr/>
        </p:nvPicPr>
        <p:blipFill>
          <a:blip r:embed="rId12" cstate="print"/>
          <a:srcRect l="8036" t="10119" r="10937"/>
          <a:stretch>
            <a:fillRect/>
          </a:stretch>
        </p:blipFill>
        <p:spPr bwMode="auto">
          <a:xfrm>
            <a:off x="5072066" y="3786190"/>
            <a:ext cx="1785951" cy="14858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8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49238" y="836613"/>
            <a:ext cx="8645525" cy="46037"/>
          </a:xfrm>
          <a:prstGeom prst="roundRect">
            <a:avLst/>
          </a:prstGeom>
          <a:solidFill>
            <a:srgbClr val="094C95"/>
          </a:solidFill>
        </p:spPr>
        <p:style>
          <a:lnRef idx="1">
            <a:schemeClr val="accent1"/>
          </a:lnRef>
          <a:fillRef idx="1003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387" name="Номер слайда 7"/>
          <p:cNvSpPr>
            <a:spLocks noGrp="1"/>
          </p:cNvSpPr>
          <p:nvPr/>
        </p:nvSpPr>
        <p:spPr bwMode="auto">
          <a:xfrm>
            <a:off x="6589713" y="632936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srgbClr val="898989"/>
              </a:solidFill>
            </a:endParaRPr>
          </a:p>
        </p:txBody>
      </p:sp>
      <p:pic>
        <p:nvPicPr>
          <p:cNvPr id="16388" name="Picture 2" descr="C:\Documents and Settings\ledachkova-ia\Рабочий стол\ZEBRA DESIGN BRANDING\Лого без ОАО\OAT Logo\OAT-Logo-Color-80x80mm-300.jpg"/>
          <p:cNvPicPr>
            <a:picLocks noChangeAspect="1" noChangeArrowheads="1"/>
          </p:cNvPicPr>
          <p:nvPr/>
        </p:nvPicPr>
        <p:blipFill>
          <a:blip r:embed="rId3" cstate="print"/>
          <a:srcRect t="32100" b="31477"/>
          <a:stretch>
            <a:fillRect/>
          </a:stretch>
        </p:blipFill>
        <p:spPr bwMode="auto">
          <a:xfrm>
            <a:off x="296863" y="36513"/>
            <a:ext cx="1873250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Прямоугольник 1"/>
          <p:cNvSpPr>
            <a:spLocks noChangeArrowheads="1"/>
          </p:cNvSpPr>
          <p:nvPr/>
        </p:nvSpPr>
        <p:spPr bwMode="auto">
          <a:xfrm>
            <a:off x="2659063" y="139700"/>
            <a:ext cx="5284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>
                <a:solidFill>
                  <a:srgbClr val="C00000"/>
                </a:solidFill>
                <a:latin typeface="Arial" charset="0"/>
              </a:rPr>
              <a:t>ОБЩЕСТВО С ОГРАНИЧЕННОЙ ОТВЕТСТВЕННОСТЬЮ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>
                <a:solidFill>
                  <a:srgbClr val="C00000"/>
                </a:solidFill>
                <a:latin typeface="Arial" charset="0"/>
              </a:rPr>
              <a:t>«ДИМИТРОВГРАДСКИЙ ЗАВОД АВТОКОМПОНЕНТОВ»</a:t>
            </a:r>
          </a:p>
        </p:txBody>
      </p:sp>
      <p:sp>
        <p:nvSpPr>
          <p:cNvPr id="16390" name="Rectangle 3"/>
          <p:cNvSpPr txBox="1">
            <a:spLocks/>
          </p:cNvSpPr>
          <p:nvPr/>
        </p:nvSpPr>
        <p:spPr bwMode="auto">
          <a:xfrm>
            <a:off x="409575" y="1341438"/>
            <a:ext cx="8485188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938" tIns="48470" rIns="96938" bIns="48470"/>
          <a:lstStyle/>
          <a:p>
            <a:pPr marL="265113" indent="-265113" algn="ctr" defTabSz="968375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50722"/>
              </a:buClr>
              <a:buFont typeface="Wingdings 2" pitchFamily="18" charset="2"/>
              <a:buAutoNum type="arabicPeriod"/>
            </a:pPr>
            <a:endParaRPr lang="ru-RU" sz="140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65113" indent="-265113" algn="ctr" defTabSz="968375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 2" pitchFamily="18" charset="2"/>
              <a:buNone/>
            </a:pPr>
            <a:endParaRPr lang="ru-RU" sz="1600">
              <a:solidFill>
                <a:prstClr val="black"/>
              </a:solidFill>
              <a:latin typeface="Franklin Gothic Book" pitchFamily="34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199" y="1857364"/>
            <a:ext cx="8115329" cy="4268799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ru-RU" sz="26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00485"/>
              </p:ext>
            </p:extLst>
          </p:nvPr>
        </p:nvGraphicFramePr>
        <p:xfrm>
          <a:off x="950910" y="2112957"/>
          <a:ext cx="3491450" cy="4260261"/>
        </p:xfrm>
        <a:graphic>
          <a:graphicData uri="http://schemas.openxmlformats.org/drawingml/2006/table">
            <a:tbl>
              <a:tblPr/>
              <a:tblGrid>
                <a:gridCol w="1464882"/>
                <a:gridCol w="1013284"/>
                <a:gridCol w="1013284"/>
              </a:tblGrid>
              <a:tr h="354829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Для переработки пластмасс применяются 80 ед.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4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термопластавтоматов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различных фирм: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Ваттенфельд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Германия; </a:t>
                      </a:r>
                    </a:p>
                    <a:p>
                      <a:pPr algn="l" fontAlgn="b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Белматик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Словения;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240/80, Польша и др.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4829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4829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4829">
                <a:tc gridSpan="2"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4829">
                <a:tc gridSpan="2"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4829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4829">
                <a:tc gridSpan="3"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4829">
                <a:tc gridSpan="2"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4829">
                <a:tc gridSpan="2"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4829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3568" y="1196752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Оборудование цеха производства изделий из пластмасс</a:t>
            </a:r>
            <a:endParaRPr lang="ru-RU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\\server-sdc\папка обмена\Демяшина\фото\ДЗА\фото ТПА по бригадно\131\после\20150417_1413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357562"/>
            <a:ext cx="3714776" cy="2672364"/>
          </a:xfrm>
          <a:prstGeom prst="rect">
            <a:avLst/>
          </a:prstGeom>
          <a:noFill/>
        </p:spPr>
      </p:pic>
      <p:pic>
        <p:nvPicPr>
          <p:cNvPr id="1027" name="Picture 3" descr="\\server-sdc\папка обмена\Демяшина\фото\ДЗА\фото ТПА по бригадно\141\после\20150423_0950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00" y="1714488"/>
            <a:ext cx="2958404" cy="2286016"/>
          </a:xfrm>
          <a:prstGeom prst="rect">
            <a:avLst/>
          </a:prstGeom>
          <a:noFill/>
        </p:spPr>
      </p:pic>
      <p:pic>
        <p:nvPicPr>
          <p:cNvPr id="1028" name="Picture 4" descr="\\server-sdc\папка обмена\Демяшина\фото\ДЗА\фото ТПА по бригадно\431\после\20150423_0951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4071942"/>
            <a:ext cx="3333772" cy="2500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799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1941</TotalTime>
  <Words>367</Words>
  <Application>Microsoft Office PowerPoint</Application>
  <PresentationFormat>Экран (4:3)</PresentationFormat>
  <Paragraphs>83</Paragraphs>
  <Slides>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16_Тема Office</vt:lpstr>
      <vt:lpstr>19_Тема Office</vt:lpstr>
      <vt:lpstr>Презентация PowerPoint</vt:lpstr>
      <vt:lpstr>Презентация PowerPoint</vt:lpstr>
      <vt:lpstr>Презентация PowerPoint</vt:lpstr>
    </vt:vector>
  </TitlesOfParts>
  <Company>dzr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Гречников</dc:creator>
  <cp:lastModifiedBy>Нагорный Игорь Александрович</cp:lastModifiedBy>
  <cp:revision>192</cp:revision>
  <cp:lastPrinted>2016-01-29T12:23:55Z</cp:lastPrinted>
  <dcterms:created xsi:type="dcterms:W3CDTF">2015-05-13T08:13:22Z</dcterms:created>
  <dcterms:modified xsi:type="dcterms:W3CDTF">2016-02-11T05:25:11Z</dcterms:modified>
</cp:coreProperties>
</file>